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66" r:id="rId5"/>
    <p:sldId id="261" r:id="rId6"/>
    <p:sldId id="265" r:id="rId7"/>
    <p:sldId id="274" r:id="rId8"/>
    <p:sldId id="267" r:id="rId9"/>
    <p:sldId id="268" r:id="rId10"/>
    <p:sldId id="269" r:id="rId11"/>
    <p:sldId id="275" r:id="rId12"/>
    <p:sldId id="276" r:id="rId13"/>
    <p:sldId id="270" r:id="rId14"/>
    <p:sldId id="272" r:id="rId15"/>
  </p:sldIdLst>
  <p:sldSz cx="18288000" cy="10287000"/>
  <p:notesSz cx="6858000" cy="9144000"/>
  <p:embeddedFontLst>
    <p:embeddedFont>
      <p:font typeface="Archivo Black" panose="020B0604020202020204" charset="0"/>
      <p:regular r:id="rId17"/>
    </p:embeddedFont>
    <p:embeddedFont>
      <p:font typeface="Canva Sans Bold" panose="020B0604020202020204" charset="0"/>
      <p:regular r:id="rId18"/>
    </p:embeddedFont>
    <p:embeddedFont>
      <p:font typeface="Montserrat Classic" panose="020B0604020202020204" charset="0"/>
      <p:regular r:id="rId19"/>
    </p:embeddedFont>
    <p:embeddedFont>
      <p:font typeface="Montserrat Classic Bold" panose="020B0604020202020204" charset="0"/>
      <p:regular r:id="rId20"/>
    </p:embeddedFont>
    <p:embeddedFont>
      <p:font typeface="Montserrat Light" panose="00000400000000000000" pitchFamily="2" charset="0"/>
      <p:regular r:id="rId21"/>
      <p:italic r:id="rId22"/>
    </p:embeddedFont>
    <p:embeddedFont>
      <p:font typeface="Montserrat Light Bold" panose="020B0604020202020204" charset="0"/>
      <p:regular r:id="rId23"/>
    </p:embeddedFont>
    <p:embeddedFont>
      <p:font typeface="Open Sauce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862" autoAdjust="0"/>
  </p:normalViewPr>
  <p:slideViewPr>
    <p:cSldViewPr>
      <p:cViewPr varScale="1">
        <p:scale>
          <a:sx n="66" d="100"/>
          <a:sy n="66" d="100"/>
        </p:scale>
        <p:origin x="101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2" d="100"/>
          <a:sy n="72" d="100"/>
        </p:scale>
        <p:origin x="285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user41578990/review/818492117/9be3546e9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Languaage access </a:t>
            </a:r>
          </a:p>
          <a:p>
            <a:r>
              <a:rPr lang="en-US"/>
              <a:t>accesability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Interactive slide - </a:t>
            </a:r>
          </a:p>
          <a:p>
            <a:r>
              <a:rPr lang="en-US"/>
              <a:t>3 groups to </a:t>
            </a:r>
          </a:p>
          <a:p>
            <a:endParaRPr lang="en-US"/>
          </a:p>
          <a:p>
            <a:r>
              <a:rPr lang="en-US"/>
              <a:t>facilitate walking around to large sticky notes - one question per sticky note.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41452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Mary P. Kross  cautions  that  restorative justice is “not the same thing as more humane procedures tacked onto traditional adversarial approaches, those you could call adversarial justice enhanced by restorative justice but should not be called restorative justice.”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a:xfrm>
            <a:off x="76200" y="3352800"/>
            <a:ext cx="6553200" cy="2979738"/>
          </a:xfrm>
        </p:spPr>
        <p:txBody>
          <a:bodyPr/>
          <a:lstStyle/>
          <a:p>
            <a:r>
              <a:rPr lang="en-US" sz="1200" b="1" dirty="0">
                <a:solidFill>
                  <a:srgbClr val="000000"/>
                </a:solidFill>
                <a:latin typeface="Open Sauce Bold"/>
                <a:ea typeface="Open Sauce Bold"/>
                <a:cs typeface="Open Sauce Bold"/>
                <a:sym typeface="Open Sauce Bold"/>
              </a:rPr>
              <a:t>While there are no HT models available  that directly offer restorative justice as an alternative in human trafficking cases, there are restorative and transformative justice informed processes that have been successful in adjacent anti-violence fields.</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45348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a:xfrm>
            <a:off x="76200" y="3352800"/>
            <a:ext cx="6553200" cy="2979738"/>
          </a:xfrm>
        </p:spPr>
        <p:txBody>
          <a:bodyPr/>
          <a:lstStyle/>
          <a:p>
            <a:endParaRPr lang="en-US" b="1" dirty="0">
              <a:solidFill>
                <a:srgbClr val="000000"/>
              </a:solidFill>
              <a:latin typeface="Open Sauce Bold"/>
              <a:sym typeface="Open Sauce Bold"/>
            </a:endParaRPr>
          </a:p>
          <a:p>
            <a:r>
              <a:rPr lang="en-US" dirty="0"/>
              <a:t>“The first three goals of accountability are achieved in the restorative dialog process itself. The last two elements are the plan that comes out of a restorative process. Any set of obligations for a person who caused harm are focused on the two questions</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25225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7675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83489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82684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a:xfrm>
            <a:off x="914400" y="3251200"/>
            <a:ext cx="5867400" cy="3987800"/>
          </a:xfrm>
        </p:spPr>
        <p:txBody>
          <a:bodyPr/>
          <a:lstStyle/>
          <a:p>
            <a:r>
              <a:rPr lang="en-US" dirty="0"/>
              <a:t>Watch Short Clip of Video asked to watch beforehand </a:t>
            </a:r>
          </a:p>
          <a:p>
            <a:endParaRPr lang="en-US" dirty="0"/>
          </a:p>
          <a:p>
            <a:r>
              <a:rPr lang="en-US" dirty="0"/>
              <a:t>Play from min 12:15 to 23:20. If you need to shorten clip suggested  12:15 to 20:19.</a:t>
            </a:r>
          </a:p>
          <a:p>
            <a:r>
              <a:rPr lang="en-US" dirty="0">
                <a:hlinkClick r:id="rId3"/>
              </a:rPr>
              <a:t>04-17-23 RISE 2 Restorative Justice on Vimeo</a:t>
            </a:r>
            <a:endParaRPr lang="en-US" dirty="0"/>
          </a:p>
          <a:p>
            <a:endParaRPr lang="en-US" dirty="0"/>
          </a:p>
          <a:p>
            <a:r>
              <a:rPr lang="en-US" dirty="0"/>
              <a:t>After playing the video Facilitator asks larger group:  What stood out about process either from full video/or just short video clip</a:t>
            </a:r>
          </a:p>
          <a:p>
            <a:endParaRPr lang="en-US" dirty="0"/>
          </a:p>
          <a:p>
            <a:r>
              <a:rPr lang="en-US" dirty="0"/>
              <a:t>Facilitator: If you watch the full video you might have noticed they said RJ is not appropriate</a:t>
            </a:r>
          </a:p>
          <a:p>
            <a:r>
              <a:rPr lang="en-US" dirty="0"/>
              <a:t>For all crimes—mention  sexual assault or serious crime---but that is what this </a:t>
            </a:r>
          </a:p>
          <a:p>
            <a:r>
              <a:rPr lang="en-US" dirty="0"/>
              <a:t>Conf. is exploring –do we want this for HT .</a:t>
            </a:r>
          </a:p>
          <a:p>
            <a:endParaRPr lang="en-US" dirty="0"/>
          </a:p>
          <a:p>
            <a:r>
              <a:rPr lang="en-US" dirty="0"/>
              <a:t>This leads us into exploring RJ process for HT</a:t>
            </a:r>
          </a:p>
          <a:p>
            <a:r>
              <a:rPr lang="en-US" dirty="0"/>
              <a:t>Again RJ process is facilitated </a:t>
            </a:r>
            <a:r>
              <a:rPr lang="en-US" dirty="0" err="1"/>
              <a:t>diagoue</a:t>
            </a:r>
            <a:r>
              <a:rPr lang="en-US" dirty="0"/>
              <a:t> but understanding for HT is that might need up to two years to put person in right state/place for this. Whole wrap around program/services can be developed for survivor and RP.</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80531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a:xfrm>
            <a:off x="76200" y="3200400"/>
            <a:ext cx="6777038" cy="3733800"/>
          </a:xfrm>
        </p:spPr>
        <p:txBody>
          <a:bodyPr/>
          <a:lstStyle/>
          <a:p>
            <a:r>
              <a:rPr lang="en-US" dirty="0"/>
              <a:t>Facilitator Asks the large group the first question?</a:t>
            </a:r>
          </a:p>
          <a:p>
            <a:r>
              <a:rPr lang="en-US" dirty="0"/>
              <a:t>Potential responses/or prompts</a:t>
            </a:r>
          </a:p>
          <a:p>
            <a:r>
              <a:rPr lang="en-US" dirty="0"/>
              <a:t>The person is family. </a:t>
            </a:r>
          </a:p>
          <a:p>
            <a:r>
              <a:rPr lang="en-US" dirty="0"/>
              <a:t>Cared about by the victim</a:t>
            </a:r>
          </a:p>
          <a:p>
            <a:r>
              <a:rPr lang="en-US" dirty="0"/>
              <a:t>Part of the community</a:t>
            </a:r>
          </a:p>
          <a:p>
            <a:r>
              <a:rPr lang="en-US" dirty="0"/>
              <a:t>RJ allows for different relationships and feelings for Responsible Party</a:t>
            </a:r>
          </a:p>
          <a:p>
            <a:endParaRPr lang="en-US" dirty="0"/>
          </a:p>
          <a:p>
            <a:r>
              <a:rPr lang="en-US" dirty="0"/>
              <a:t>Info to share: RJ process for victims of child abuse came from  advocates who wanted new </a:t>
            </a:r>
          </a:p>
          <a:p>
            <a:r>
              <a:rPr lang="en-US" dirty="0" err="1"/>
              <a:t>proces</a:t>
            </a:r>
            <a:r>
              <a:rPr lang="en-US" dirty="0"/>
              <a:t> because often family members (Beyond Survival)</a:t>
            </a:r>
          </a:p>
          <a:p>
            <a:endParaRPr lang="en-US" dirty="0"/>
          </a:p>
          <a:p>
            <a:r>
              <a:rPr lang="en-US" dirty="0"/>
              <a:t>Facilitator Asks the second question:</a:t>
            </a:r>
          </a:p>
          <a:p>
            <a:r>
              <a:rPr lang="en-US" dirty="0"/>
              <a:t>Any difference needed in sex and labor for RJ</a:t>
            </a:r>
          </a:p>
          <a:p>
            <a:r>
              <a:rPr lang="en-US" dirty="0"/>
              <a:t>Prompts:</a:t>
            </a:r>
          </a:p>
          <a:p>
            <a:r>
              <a:rPr lang="en-US" dirty="0"/>
              <a:t>-What if corporation is trafficker?</a:t>
            </a:r>
          </a:p>
          <a:p>
            <a:r>
              <a:rPr lang="en-US" dirty="0"/>
              <a:t>-What if larger number of victims</a:t>
            </a:r>
          </a:p>
          <a:p>
            <a:endParaRPr lang="en-US" dirty="0"/>
          </a:p>
          <a:p>
            <a:r>
              <a:rPr lang="en-US" dirty="0"/>
              <a:t>Info to share : What is good about RJ is its not one size fits all—like Prison—programs can be designed around specific considerations.</a:t>
            </a:r>
          </a:p>
          <a:p>
            <a:r>
              <a:rPr lang="en-US" dirty="0"/>
              <a:t>But we need to build these models</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24526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doi.org/10.1177/0093854820920661" TargetMode="External"/><Relationship Id="rId5" Type="http://schemas.openxmlformats.org/officeDocument/2006/relationships/hyperlink" Target="https://transformharm.org/rj_resource/consenting-to-normal/" TargetMode="External"/><Relationship Id="rId4" Type="http://schemas.openxmlformats.org/officeDocument/2006/relationships/hyperlink" Target="https://www.publicsafety.gc.ca/cnt/rsrcs/pblctns/fr-crcls-hllw-wtr/index-en.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hiddenwatercircle.org/a-path-to-heal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Freeform 3"/>
          <p:cNvSpPr/>
          <p:nvPr/>
        </p:nvSpPr>
        <p:spPr>
          <a:xfrm rot="-4521330">
            <a:off x="4522202" y="1734737"/>
            <a:ext cx="14167639" cy="7119239"/>
          </a:xfrm>
          <a:custGeom>
            <a:avLst/>
            <a:gdLst/>
            <a:ahLst/>
            <a:cxnLst/>
            <a:rect l="l" t="t" r="r" b="b"/>
            <a:pathLst>
              <a:path w="14167639" h="7119239">
                <a:moveTo>
                  <a:pt x="0" y="0"/>
                </a:moveTo>
                <a:lnTo>
                  <a:pt x="14167639" y="0"/>
                </a:lnTo>
                <a:lnTo>
                  <a:pt x="14167639" y="7119238"/>
                </a:lnTo>
                <a:lnTo>
                  <a:pt x="0" y="7119238"/>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4191521" y="3684512"/>
            <a:ext cx="9904959" cy="3588846"/>
            <a:chOff x="0" y="0"/>
            <a:chExt cx="2608713" cy="945211"/>
          </a:xfrm>
        </p:grpSpPr>
        <p:sp>
          <p:nvSpPr>
            <p:cNvPr id="5" name="Freeform 5"/>
            <p:cNvSpPr/>
            <p:nvPr/>
          </p:nvSpPr>
          <p:spPr>
            <a:xfrm>
              <a:off x="0" y="0"/>
              <a:ext cx="2608713" cy="945211"/>
            </a:xfrm>
            <a:custGeom>
              <a:avLst/>
              <a:gdLst/>
              <a:ahLst/>
              <a:cxnLst/>
              <a:rect l="l" t="t" r="r" b="b"/>
              <a:pathLst>
                <a:path w="2608713" h="945211">
                  <a:moveTo>
                    <a:pt x="0" y="0"/>
                  </a:moveTo>
                  <a:lnTo>
                    <a:pt x="2608713" y="0"/>
                  </a:lnTo>
                  <a:lnTo>
                    <a:pt x="2608713" y="945211"/>
                  </a:lnTo>
                  <a:lnTo>
                    <a:pt x="0" y="945211"/>
                  </a:lnTo>
                  <a:close/>
                </a:path>
              </a:pathLst>
            </a:custGeom>
            <a:solidFill>
              <a:srgbClr val="FFFFFF"/>
            </a:solidFill>
          </p:spPr>
          <p:txBody>
            <a:bodyPr/>
            <a:lstStyle/>
            <a:p>
              <a:endParaRPr lang="en-US"/>
            </a:p>
          </p:txBody>
        </p:sp>
        <p:sp>
          <p:nvSpPr>
            <p:cNvPr id="6" name="TextBox 6"/>
            <p:cNvSpPr txBox="1"/>
            <p:nvPr/>
          </p:nvSpPr>
          <p:spPr>
            <a:xfrm>
              <a:off x="0" y="-19050"/>
              <a:ext cx="2608713" cy="964261"/>
            </a:xfrm>
            <a:prstGeom prst="rect">
              <a:avLst/>
            </a:prstGeom>
          </p:spPr>
          <p:txBody>
            <a:bodyPr lIns="50800" tIns="50800" rIns="50800" bIns="50800" rtlCol="0" anchor="ctr"/>
            <a:lstStyle/>
            <a:p>
              <a:pPr algn="ctr">
                <a:lnSpc>
                  <a:spcPts val="2859"/>
                </a:lnSpc>
              </a:pPr>
              <a:endParaRPr/>
            </a:p>
          </p:txBody>
        </p:sp>
      </p:grpSp>
      <p:sp>
        <p:nvSpPr>
          <p:cNvPr id="7" name="TextBox 7"/>
          <p:cNvSpPr txBox="1"/>
          <p:nvPr/>
        </p:nvSpPr>
        <p:spPr>
          <a:xfrm>
            <a:off x="4441321" y="4887123"/>
            <a:ext cx="9497482" cy="1116948"/>
          </a:xfrm>
          <a:prstGeom prst="rect">
            <a:avLst/>
          </a:prstGeom>
        </p:spPr>
        <p:txBody>
          <a:bodyPr lIns="0" tIns="0" rIns="0" bIns="0" rtlCol="0" anchor="t">
            <a:spAutoFit/>
          </a:bodyPr>
          <a:lstStyle/>
          <a:p>
            <a:pPr algn="ctr">
              <a:lnSpc>
                <a:spcPts val="4447"/>
              </a:lnSpc>
            </a:pPr>
            <a:r>
              <a:rPr lang="en-US" sz="3222" spc="45" dirty="0">
                <a:solidFill>
                  <a:srgbClr val="040506"/>
                </a:solidFill>
                <a:latin typeface="Archivo Black"/>
                <a:ea typeface="Archivo Black"/>
                <a:cs typeface="Archivo Black"/>
                <a:sym typeface="Archivo Black"/>
              </a:rPr>
              <a:t>FOR HUMAN TRAFFICKING RESPONSE THROUGH AN ANTI-VIOLENCE LENS</a:t>
            </a:r>
          </a:p>
        </p:txBody>
      </p:sp>
      <p:sp>
        <p:nvSpPr>
          <p:cNvPr id="8" name="TextBox 8"/>
          <p:cNvSpPr txBox="1"/>
          <p:nvPr/>
        </p:nvSpPr>
        <p:spPr>
          <a:xfrm>
            <a:off x="4359334" y="4059894"/>
            <a:ext cx="9569332" cy="893904"/>
          </a:xfrm>
          <a:prstGeom prst="rect">
            <a:avLst/>
          </a:prstGeom>
        </p:spPr>
        <p:txBody>
          <a:bodyPr lIns="0" tIns="0" rIns="0" bIns="0" rtlCol="0" anchor="t">
            <a:spAutoFit/>
          </a:bodyPr>
          <a:lstStyle/>
          <a:p>
            <a:pPr algn="ctr">
              <a:lnSpc>
                <a:spcPts val="7294"/>
              </a:lnSpc>
            </a:pPr>
            <a:r>
              <a:rPr lang="en-US" sz="5286" spc="74">
                <a:solidFill>
                  <a:srgbClr val="040506"/>
                </a:solidFill>
                <a:latin typeface="Archivo Black"/>
                <a:ea typeface="Archivo Black"/>
                <a:cs typeface="Archivo Black"/>
                <a:sym typeface="Archivo Black"/>
              </a:rPr>
              <a:t>RESTORATIVE JUSTICE</a:t>
            </a:r>
          </a:p>
        </p:txBody>
      </p:sp>
      <p:sp>
        <p:nvSpPr>
          <p:cNvPr id="9" name="TextBox 9"/>
          <p:cNvSpPr txBox="1"/>
          <p:nvPr/>
        </p:nvSpPr>
        <p:spPr>
          <a:xfrm>
            <a:off x="4191521" y="6095895"/>
            <a:ext cx="9497482" cy="896299"/>
          </a:xfrm>
          <a:prstGeom prst="rect">
            <a:avLst/>
          </a:prstGeom>
        </p:spPr>
        <p:txBody>
          <a:bodyPr lIns="0" tIns="0" rIns="0" bIns="0" rtlCol="0" anchor="t">
            <a:spAutoFit/>
          </a:bodyPr>
          <a:lstStyle/>
          <a:p>
            <a:pPr algn="ctr">
              <a:lnSpc>
                <a:spcPts val="3661"/>
              </a:lnSpc>
            </a:pPr>
            <a:r>
              <a:rPr lang="en-US" sz="2653" b="1" spc="140">
                <a:solidFill>
                  <a:srgbClr val="231F20"/>
                </a:solidFill>
                <a:latin typeface="Montserrat Classic Bold"/>
                <a:ea typeface="Montserrat Classic Bold"/>
                <a:cs typeface="Montserrat Classic Bold"/>
                <a:sym typeface="Montserrat Classic Bold"/>
              </a:rPr>
              <a:t>REBEKAH LAYTON (SHE/HER) &amp; MERCY GRAY (SHE/HER)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4838642" y="307538"/>
            <a:ext cx="19354610" cy="1008512"/>
            <a:chOff x="0" y="0"/>
            <a:chExt cx="1876002" cy="97753"/>
          </a:xfrm>
        </p:grpSpPr>
        <p:sp>
          <p:nvSpPr>
            <p:cNvPr id="4" name="Freeform 4"/>
            <p:cNvSpPr/>
            <p:nvPr/>
          </p:nvSpPr>
          <p:spPr>
            <a:xfrm>
              <a:off x="0" y="0"/>
              <a:ext cx="1876002" cy="97753"/>
            </a:xfrm>
            <a:custGeom>
              <a:avLst/>
              <a:gdLst/>
              <a:ahLst/>
              <a:cxnLst/>
              <a:rect l="l" t="t" r="r" b="b"/>
              <a:pathLst>
                <a:path w="1876002" h="97753">
                  <a:moveTo>
                    <a:pt x="1672802" y="0"/>
                  </a:moveTo>
                  <a:lnTo>
                    <a:pt x="0" y="0"/>
                  </a:lnTo>
                  <a:lnTo>
                    <a:pt x="203200" y="97753"/>
                  </a:lnTo>
                  <a:lnTo>
                    <a:pt x="1876002" y="97753"/>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11680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735930" y="439987"/>
            <a:ext cx="10181732" cy="876064"/>
          </a:xfrm>
          <a:prstGeom prst="rect">
            <a:avLst/>
          </a:prstGeom>
        </p:spPr>
        <p:txBody>
          <a:bodyPr lIns="0" tIns="0" rIns="0" bIns="0" rtlCol="0" anchor="t">
            <a:spAutoFit/>
          </a:bodyPr>
          <a:lstStyle/>
          <a:p>
            <a:pPr marL="0" lvl="0" indent="0" algn="ctr">
              <a:lnSpc>
                <a:spcPts val="6914"/>
              </a:lnSpc>
              <a:spcBef>
                <a:spcPct val="0"/>
              </a:spcBef>
            </a:pPr>
            <a:r>
              <a:rPr lang="en-US" sz="5010" b="1" spc="491">
                <a:solidFill>
                  <a:srgbClr val="FFFBFB"/>
                </a:solidFill>
                <a:latin typeface="Montserrat Light Bold"/>
                <a:ea typeface="Montserrat Light Bold"/>
                <a:cs typeface="Montserrat Light Bold"/>
                <a:sym typeface="Montserrat Light Bold"/>
              </a:rPr>
              <a:t>In Practice continued</a:t>
            </a:r>
          </a:p>
        </p:txBody>
      </p:sp>
      <p:sp>
        <p:nvSpPr>
          <p:cNvPr id="7" name="TextBox 7"/>
          <p:cNvSpPr txBox="1"/>
          <p:nvPr/>
        </p:nvSpPr>
        <p:spPr>
          <a:xfrm>
            <a:off x="367479" y="2225112"/>
            <a:ext cx="17553041" cy="5964774"/>
          </a:xfrm>
          <a:prstGeom prst="rect">
            <a:avLst/>
          </a:prstGeom>
        </p:spPr>
        <p:txBody>
          <a:bodyPr lIns="0" tIns="0" rIns="0" bIns="0" rtlCol="0" anchor="t">
            <a:spAutoFit/>
          </a:bodyPr>
          <a:lstStyle/>
          <a:p>
            <a:pPr marL="645366" lvl="1" indent="-322683" algn="l">
              <a:lnSpc>
                <a:spcPts val="3885"/>
              </a:lnSpc>
              <a:spcBef>
                <a:spcPct val="0"/>
              </a:spcBef>
              <a:buFont typeface="Arial"/>
              <a:buChar char="•"/>
            </a:pPr>
            <a:r>
              <a:rPr lang="en-US" sz="2989" b="1" dirty="0">
                <a:solidFill>
                  <a:srgbClr val="000000"/>
                </a:solidFill>
                <a:latin typeface="Open Sauce Bold"/>
                <a:ea typeface="Open Sauce Bold"/>
                <a:cs typeface="Open Sauce Bold"/>
                <a:sym typeface="Open Sauce Bold"/>
              </a:rPr>
              <a:t>Define who will be present</a:t>
            </a:r>
          </a:p>
          <a:p>
            <a:pPr marL="1290732" lvl="2" indent="-430244" algn="l">
              <a:lnSpc>
                <a:spcPts val="3885"/>
              </a:lnSpc>
              <a:spcBef>
                <a:spcPct val="0"/>
              </a:spcBef>
              <a:buFont typeface="Arial"/>
              <a:buChar char="⚬"/>
            </a:pPr>
            <a:r>
              <a:rPr lang="en-US" sz="2989" b="1" dirty="0">
                <a:solidFill>
                  <a:srgbClr val="000000"/>
                </a:solidFill>
                <a:latin typeface="Open Sauce Bold"/>
                <a:ea typeface="Open Sauce Bold"/>
                <a:cs typeface="Open Sauce Bold"/>
                <a:sym typeface="Open Sauce Bold"/>
              </a:rPr>
              <a:t>Ask questions like - does the harmed party have a support person/community</a:t>
            </a:r>
          </a:p>
          <a:p>
            <a:pPr marL="645366" lvl="1" indent="-322683" algn="l">
              <a:lnSpc>
                <a:spcPts val="3885"/>
              </a:lnSpc>
              <a:spcBef>
                <a:spcPct val="0"/>
              </a:spcBef>
              <a:buFont typeface="Arial"/>
              <a:buChar char="•"/>
            </a:pPr>
            <a:r>
              <a:rPr lang="en-US" sz="2989" b="1" dirty="0">
                <a:solidFill>
                  <a:srgbClr val="000000"/>
                </a:solidFill>
                <a:latin typeface="Open Sauce Bold"/>
                <a:ea typeface="Open Sauce Bold"/>
                <a:cs typeface="Open Sauce Bold"/>
                <a:sym typeface="Open Sauce Bold"/>
              </a:rPr>
              <a:t>Define accountability in this space (words/language mean different things to different people)</a:t>
            </a:r>
          </a:p>
          <a:p>
            <a:pPr marL="1290732" lvl="2" indent="-430244" algn="l">
              <a:lnSpc>
                <a:spcPts val="3885"/>
              </a:lnSpc>
              <a:spcBef>
                <a:spcPct val="0"/>
              </a:spcBef>
              <a:buFont typeface="Arial"/>
              <a:buChar char="⚬"/>
            </a:pPr>
            <a:r>
              <a:rPr lang="en-US" sz="2989" b="1" dirty="0">
                <a:solidFill>
                  <a:srgbClr val="000000"/>
                </a:solidFill>
                <a:latin typeface="Open Sauce Bold"/>
                <a:ea typeface="Open Sauce Bold"/>
                <a:cs typeface="Open Sauce Bold"/>
                <a:sym typeface="Open Sauce Bold"/>
              </a:rPr>
              <a:t>Talk about apologies, forgiveness and understand that these may not be the outcome</a:t>
            </a:r>
          </a:p>
          <a:p>
            <a:pPr marL="645366" lvl="1" indent="-322683" algn="l">
              <a:lnSpc>
                <a:spcPts val="3885"/>
              </a:lnSpc>
              <a:spcBef>
                <a:spcPct val="0"/>
              </a:spcBef>
              <a:buFont typeface="Arial"/>
              <a:buChar char="•"/>
            </a:pPr>
            <a:r>
              <a:rPr lang="en-US" sz="2989" b="1" dirty="0">
                <a:solidFill>
                  <a:srgbClr val="000000"/>
                </a:solidFill>
                <a:latin typeface="Open Sauce Bold"/>
                <a:ea typeface="Open Sauce Bold"/>
                <a:cs typeface="Open Sauce Bold"/>
                <a:sym typeface="Open Sauce Bold"/>
              </a:rPr>
              <a:t>Are there any asks that the harmed party has for the person who caused them harm</a:t>
            </a:r>
          </a:p>
          <a:p>
            <a:pPr marL="645366" lvl="1" indent="-322683" algn="l">
              <a:lnSpc>
                <a:spcPts val="3885"/>
              </a:lnSpc>
              <a:buFont typeface="Arial"/>
              <a:buChar char="•"/>
            </a:pPr>
            <a:r>
              <a:rPr lang="en-US" sz="2989" b="1" dirty="0">
                <a:solidFill>
                  <a:srgbClr val="000000"/>
                </a:solidFill>
                <a:latin typeface="Open Sauce Bold"/>
                <a:ea typeface="Open Sauce Bold"/>
                <a:cs typeface="Open Sauce Bold"/>
                <a:sym typeface="Open Sauce Bold"/>
              </a:rPr>
              <a:t>Does the person who caused harm appear to be ready and on board for this process and identify what this readiness looks like. </a:t>
            </a:r>
          </a:p>
          <a:p>
            <a:pPr marL="645366" lvl="1" indent="-322683" algn="l">
              <a:lnSpc>
                <a:spcPts val="3885"/>
              </a:lnSpc>
              <a:buFont typeface="Arial"/>
              <a:buChar char="•"/>
            </a:pPr>
            <a:r>
              <a:rPr lang="en-US" sz="2989" b="1" dirty="0">
                <a:solidFill>
                  <a:srgbClr val="000000"/>
                </a:solidFill>
                <a:latin typeface="Open Sauce Bold"/>
                <a:ea typeface="Open Sauce Bold"/>
                <a:cs typeface="Open Sauce Bold"/>
                <a:sym typeface="Open Sauce Bold"/>
              </a:rPr>
              <a:t>What boundaries are needed?</a:t>
            </a:r>
          </a:p>
          <a:p>
            <a:pPr marL="645366" lvl="1" indent="-322683" algn="l">
              <a:lnSpc>
                <a:spcPts val="3885"/>
              </a:lnSpc>
              <a:buFont typeface="Arial"/>
              <a:buChar char="•"/>
            </a:pPr>
            <a:r>
              <a:rPr lang="en-US" sz="2989" b="1" dirty="0">
                <a:solidFill>
                  <a:srgbClr val="000000"/>
                </a:solidFill>
                <a:latin typeface="Open Sauce Bold"/>
                <a:ea typeface="Open Sauce Bold"/>
                <a:cs typeface="Open Sauce Bold"/>
                <a:sym typeface="Open Sauce Bold"/>
              </a:rPr>
              <a:t>In closing, determine whether contact will continue and how to develop supports if contact does continue. </a:t>
            </a:r>
          </a:p>
          <a:p>
            <a:pPr algn="l">
              <a:lnSpc>
                <a:spcPts val="3885"/>
              </a:lnSpc>
              <a:spcBef>
                <a:spcPct val="0"/>
              </a:spcBef>
            </a:pPr>
            <a:endParaRPr lang="en-US" sz="2989" b="1" dirty="0">
              <a:solidFill>
                <a:srgbClr val="000000"/>
              </a:solidFill>
              <a:latin typeface="Open Sauce Bold"/>
              <a:ea typeface="Open Sauce Bold"/>
              <a:cs typeface="Open Sauce Bold"/>
              <a:sym typeface="Open Sauce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09800" y="46392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5943600" y="-142132"/>
            <a:ext cx="19354610" cy="1704232"/>
            <a:chOff x="0" y="0"/>
            <a:chExt cx="1876002" cy="97753"/>
          </a:xfrm>
        </p:grpSpPr>
        <p:sp>
          <p:nvSpPr>
            <p:cNvPr id="4" name="Freeform 4"/>
            <p:cNvSpPr/>
            <p:nvPr/>
          </p:nvSpPr>
          <p:spPr>
            <a:xfrm>
              <a:off x="0" y="0"/>
              <a:ext cx="1876002" cy="97753"/>
            </a:xfrm>
            <a:custGeom>
              <a:avLst/>
              <a:gdLst/>
              <a:ahLst/>
              <a:cxnLst/>
              <a:rect l="l" t="t" r="r" b="b"/>
              <a:pathLst>
                <a:path w="1876002" h="97753">
                  <a:moveTo>
                    <a:pt x="1672802" y="0"/>
                  </a:moveTo>
                  <a:lnTo>
                    <a:pt x="0" y="0"/>
                  </a:lnTo>
                  <a:lnTo>
                    <a:pt x="203200" y="97753"/>
                  </a:lnTo>
                  <a:lnTo>
                    <a:pt x="1876002" y="97753"/>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11680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1981200" y="-142132"/>
            <a:ext cx="14554200" cy="1707262"/>
          </a:xfrm>
          <a:prstGeom prst="rect">
            <a:avLst/>
          </a:prstGeom>
        </p:spPr>
        <p:txBody>
          <a:bodyPr wrap="square" lIns="0" tIns="0" rIns="0" bIns="0" rtlCol="0" anchor="t">
            <a:spAutoFit/>
          </a:bodyPr>
          <a:lstStyle/>
          <a:p>
            <a:pPr marL="0" lvl="0" indent="0" algn="ctr">
              <a:lnSpc>
                <a:spcPts val="6914"/>
              </a:lnSpc>
              <a:spcBef>
                <a:spcPct val="0"/>
              </a:spcBef>
            </a:pPr>
            <a:r>
              <a:rPr lang="en-US" sz="5010" b="1" spc="491" dirty="0">
                <a:solidFill>
                  <a:srgbClr val="FFFBFB"/>
                </a:solidFill>
                <a:latin typeface="Montserrat Light Bold"/>
                <a:ea typeface="Montserrat Light Bold"/>
                <a:cs typeface="Montserrat Light Bold"/>
                <a:sym typeface="Montserrat Light Bold"/>
              </a:rPr>
              <a:t>What Does A RJ </a:t>
            </a:r>
          </a:p>
          <a:p>
            <a:pPr marL="0" lvl="0" indent="0" algn="ctr">
              <a:lnSpc>
                <a:spcPts val="6914"/>
              </a:lnSpc>
              <a:spcBef>
                <a:spcPct val="0"/>
              </a:spcBef>
            </a:pPr>
            <a:r>
              <a:rPr lang="en-US" sz="5010" b="1" spc="491" dirty="0">
                <a:solidFill>
                  <a:srgbClr val="FFFBFB"/>
                </a:solidFill>
                <a:latin typeface="Montserrat Light Bold"/>
                <a:ea typeface="Montserrat Light Bold"/>
                <a:cs typeface="Montserrat Light Bold"/>
                <a:sym typeface="Montserrat Light Bold"/>
              </a:rPr>
              <a:t>Process Look Like?</a:t>
            </a:r>
          </a:p>
        </p:txBody>
      </p:sp>
      <p:pic>
        <p:nvPicPr>
          <p:cNvPr id="9" name="Picture 8" descr="A white background with orange text&#10;&#10;Description automatically generated">
            <a:extLst>
              <a:ext uri="{FF2B5EF4-FFF2-40B4-BE49-F238E27FC236}">
                <a16:creationId xmlns:a16="http://schemas.microsoft.com/office/drawing/2014/main" id="{80E1230A-E20D-A214-4975-F7E4E209C9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55" y="2277189"/>
            <a:ext cx="13030200" cy="7755617"/>
          </a:xfrm>
          <a:prstGeom prst="rect">
            <a:avLst/>
          </a:prstGeom>
        </p:spPr>
      </p:pic>
    </p:spTree>
    <p:extLst>
      <p:ext uri="{BB962C8B-B14F-4D97-AF65-F5344CB8AC3E}">
        <p14:creationId xmlns:p14="http://schemas.microsoft.com/office/powerpoint/2010/main" val="196752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4838642" y="307538"/>
            <a:ext cx="19354610" cy="1008512"/>
            <a:chOff x="0" y="0"/>
            <a:chExt cx="1876002" cy="97753"/>
          </a:xfrm>
        </p:grpSpPr>
        <p:sp>
          <p:nvSpPr>
            <p:cNvPr id="4" name="Freeform 4"/>
            <p:cNvSpPr/>
            <p:nvPr/>
          </p:nvSpPr>
          <p:spPr>
            <a:xfrm>
              <a:off x="0" y="0"/>
              <a:ext cx="1876002" cy="97753"/>
            </a:xfrm>
            <a:custGeom>
              <a:avLst/>
              <a:gdLst/>
              <a:ahLst/>
              <a:cxnLst/>
              <a:rect l="l" t="t" r="r" b="b"/>
              <a:pathLst>
                <a:path w="1876002" h="97753">
                  <a:moveTo>
                    <a:pt x="1672802" y="0"/>
                  </a:moveTo>
                  <a:lnTo>
                    <a:pt x="0" y="0"/>
                  </a:lnTo>
                  <a:lnTo>
                    <a:pt x="203200" y="97753"/>
                  </a:lnTo>
                  <a:lnTo>
                    <a:pt x="1876002" y="97753"/>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11680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735930" y="439987"/>
            <a:ext cx="10181732" cy="822405"/>
          </a:xfrm>
          <a:prstGeom prst="rect">
            <a:avLst/>
          </a:prstGeom>
        </p:spPr>
        <p:txBody>
          <a:bodyPr lIns="0" tIns="0" rIns="0" bIns="0" rtlCol="0" anchor="t">
            <a:spAutoFit/>
          </a:bodyPr>
          <a:lstStyle/>
          <a:p>
            <a:pPr marL="0" lvl="0" indent="0" algn="ctr">
              <a:lnSpc>
                <a:spcPts val="6914"/>
              </a:lnSpc>
              <a:spcBef>
                <a:spcPct val="0"/>
              </a:spcBef>
            </a:pPr>
            <a:r>
              <a:rPr lang="en-US" sz="5010" b="1" spc="491" dirty="0">
                <a:solidFill>
                  <a:srgbClr val="FFFBFB"/>
                </a:solidFill>
                <a:latin typeface="Montserrat Light Bold"/>
                <a:ea typeface="Montserrat Light Bold"/>
                <a:cs typeface="Montserrat Light Bold"/>
                <a:sym typeface="Montserrat Light Bold"/>
              </a:rPr>
              <a:t>Topics to Discuss</a:t>
            </a:r>
          </a:p>
        </p:txBody>
      </p:sp>
      <p:sp>
        <p:nvSpPr>
          <p:cNvPr id="7" name="TextBox 7"/>
          <p:cNvSpPr txBox="1"/>
          <p:nvPr/>
        </p:nvSpPr>
        <p:spPr>
          <a:xfrm>
            <a:off x="367479" y="2225112"/>
            <a:ext cx="17553041" cy="3964227"/>
          </a:xfrm>
          <a:prstGeom prst="rect">
            <a:avLst/>
          </a:prstGeom>
        </p:spPr>
        <p:txBody>
          <a:bodyPr lIns="0" tIns="0" rIns="0" bIns="0" rtlCol="0" anchor="t">
            <a:spAutoFit/>
          </a:bodyPr>
          <a:lstStyle/>
          <a:p>
            <a:pPr algn="l">
              <a:lnSpc>
                <a:spcPts val="3885"/>
              </a:lnSpc>
              <a:spcBef>
                <a:spcPct val="0"/>
              </a:spcBef>
            </a:pPr>
            <a:endParaRPr lang="en-US" sz="2989" b="1" dirty="0">
              <a:solidFill>
                <a:srgbClr val="000000"/>
              </a:solidFill>
              <a:latin typeface="Open Sauce Bold"/>
              <a:ea typeface="Open Sauce Bold"/>
              <a:cs typeface="Open Sauce Bold"/>
              <a:sym typeface="Open Sauce Bold"/>
            </a:endParaRPr>
          </a:p>
          <a:p>
            <a:pPr algn="l">
              <a:lnSpc>
                <a:spcPts val="3885"/>
              </a:lnSpc>
              <a:spcBef>
                <a:spcPct val="0"/>
              </a:spcBef>
            </a:pPr>
            <a:r>
              <a:rPr lang="en-US" sz="4400" b="1" dirty="0">
                <a:solidFill>
                  <a:srgbClr val="000000"/>
                </a:solidFill>
                <a:latin typeface="Open Sauce Bold"/>
                <a:ea typeface="Open Sauce Bold"/>
                <a:cs typeface="Open Sauce Bold"/>
                <a:sym typeface="Open Sauce Bold"/>
              </a:rPr>
              <a:t>Why might RJ work in DV cases/interpersonal violence?</a:t>
            </a:r>
          </a:p>
          <a:p>
            <a:pPr algn="l">
              <a:lnSpc>
                <a:spcPts val="3885"/>
              </a:lnSpc>
              <a:spcBef>
                <a:spcPct val="0"/>
              </a:spcBef>
            </a:pPr>
            <a:endParaRPr lang="en-US" sz="4400" b="1" dirty="0">
              <a:solidFill>
                <a:srgbClr val="000000"/>
              </a:solidFill>
              <a:latin typeface="Open Sauce Bold"/>
              <a:ea typeface="Open Sauce Bold"/>
              <a:cs typeface="Open Sauce Bold"/>
              <a:sym typeface="Open Sauce Bold"/>
            </a:endParaRPr>
          </a:p>
          <a:p>
            <a:pPr algn="l">
              <a:lnSpc>
                <a:spcPts val="3885"/>
              </a:lnSpc>
              <a:spcBef>
                <a:spcPct val="0"/>
              </a:spcBef>
            </a:pPr>
            <a:endParaRPr lang="en-US" sz="4400" b="1" dirty="0">
              <a:solidFill>
                <a:srgbClr val="000000"/>
              </a:solidFill>
              <a:latin typeface="Open Sauce Bold"/>
              <a:ea typeface="Open Sauce Bold"/>
              <a:cs typeface="Open Sauce Bold"/>
              <a:sym typeface="Open Sauce Bold"/>
            </a:endParaRPr>
          </a:p>
          <a:p>
            <a:pPr algn="l">
              <a:lnSpc>
                <a:spcPts val="3885"/>
              </a:lnSpc>
              <a:spcBef>
                <a:spcPct val="0"/>
              </a:spcBef>
            </a:pPr>
            <a:endParaRPr lang="en-US" sz="4400" b="1" dirty="0">
              <a:solidFill>
                <a:srgbClr val="000000"/>
              </a:solidFill>
              <a:latin typeface="Open Sauce Bold"/>
              <a:ea typeface="Open Sauce Bold"/>
              <a:cs typeface="Open Sauce Bold"/>
              <a:sym typeface="Open Sauce Bold"/>
            </a:endParaRPr>
          </a:p>
          <a:p>
            <a:pPr algn="l">
              <a:lnSpc>
                <a:spcPts val="3885"/>
              </a:lnSpc>
              <a:spcBef>
                <a:spcPct val="0"/>
              </a:spcBef>
            </a:pPr>
            <a:r>
              <a:rPr lang="en-US" sz="4400" b="1" dirty="0">
                <a:solidFill>
                  <a:srgbClr val="000000"/>
                </a:solidFill>
                <a:latin typeface="Open Sauce Bold"/>
                <a:ea typeface="Open Sauce Bold"/>
                <a:cs typeface="Open Sauce Bold"/>
                <a:sym typeface="Open Sauce Bold"/>
              </a:rPr>
              <a:t>Does Restorative Justice need to look different in a sex trafficking case than labor trafficking case?</a:t>
            </a:r>
          </a:p>
          <a:p>
            <a:pPr algn="l">
              <a:lnSpc>
                <a:spcPts val="3885"/>
              </a:lnSpc>
              <a:spcBef>
                <a:spcPct val="0"/>
              </a:spcBef>
            </a:pPr>
            <a:endParaRPr lang="en-US" sz="2989" b="1" dirty="0">
              <a:solidFill>
                <a:srgbClr val="000000"/>
              </a:solidFill>
              <a:latin typeface="Open Sauce Bold"/>
              <a:ea typeface="Open Sauce Bold"/>
              <a:cs typeface="Open Sauce Bold"/>
              <a:sym typeface="Open Sauce Bold"/>
            </a:endParaRPr>
          </a:p>
        </p:txBody>
      </p:sp>
    </p:spTree>
    <p:extLst>
      <p:ext uri="{BB962C8B-B14F-4D97-AF65-F5344CB8AC3E}">
        <p14:creationId xmlns:p14="http://schemas.microsoft.com/office/powerpoint/2010/main" val="359088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5013836" y="1028700"/>
            <a:ext cx="19354610"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916861" y="4176942"/>
            <a:ext cx="6474540" cy="2509726"/>
          </a:xfrm>
          <a:prstGeom prst="rect">
            <a:avLst/>
          </a:prstGeom>
        </p:spPr>
        <p:txBody>
          <a:bodyPr wrap="square" lIns="0" tIns="0" rIns="0" bIns="0" rtlCol="0" anchor="t">
            <a:spAutoFit/>
          </a:bodyPr>
          <a:lstStyle/>
          <a:p>
            <a:pPr algn="l">
              <a:lnSpc>
                <a:spcPts val="3326"/>
              </a:lnSpc>
            </a:pPr>
            <a:r>
              <a:rPr lang="en-US" sz="2800" b="1" spc="236" dirty="0">
                <a:solidFill>
                  <a:srgbClr val="231F20"/>
                </a:solidFill>
                <a:latin typeface="Canva Sans Bold" panose="020B0604020202020204" charset="0"/>
                <a:ea typeface="Montserrat Light Bold"/>
                <a:cs typeface="Montserrat Light Bold"/>
                <a:sym typeface="Montserrat Light Bold"/>
              </a:rPr>
              <a:t>Think About:</a:t>
            </a:r>
          </a:p>
          <a:p>
            <a:pPr algn="l">
              <a:lnSpc>
                <a:spcPts val="3326"/>
              </a:lnSpc>
            </a:pPr>
            <a:endParaRPr lang="en-US" sz="2800" b="1" spc="236" dirty="0">
              <a:solidFill>
                <a:srgbClr val="231F20"/>
              </a:solidFill>
              <a:latin typeface="Canva Sans Bold" panose="020B0604020202020204" charset="0"/>
              <a:ea typeface="Montserrat Light Bold"/>
              <a:cs typeface="Montserrat Light Bold"/>
              <a:sym typeface="Montserrat Light Bold"/>
            </a:endParaRPr>
          </a:p>
          <a:p>
            <a:pPr algn="l">
              <a:lnSpc>
                <a:spcPts val="3326"/>
              </a:lnSpc>
            </a:pPr>
            <a:r>
              <a:rPr lang="en-US" sz="2800" b="1" spc="236" dirty="0">
                <a:solidFill>
                  <a:srgbClr val="231F20"/>
                </a:solidFill>
                <a:latin typeface="Canva Sans Bold" panose="020B0604020202020204" charset="0"/>
                <a:ea typeface="Montserrat Light Bold"/>
                <a:cs typeface="Montserrat Light Bold"/>
                <a:sym typeface="Montserrat Light Bold"/>
              </a:rPr>
              <a:t>Accountability for traffickers</a:t>
            </a:r>
          </a:p>
          <a:p>
            <a:pPr marL="520408" lvl="1" indent="-260204" algn="l">
              <a:lnSpc>
                <a:spcPts val="3326"/>
              </a:lnSpc>
              <a:buFont typeface="Arial"/>
              <a:buChar char="•"/>
            </a:pPr>
            <a:r>
              <a:rPr lang="en-US" sz="2800" b="1" spc="236" dirty="0">
                <a:solidFill>
                  <a:srgbClr val="231F20"/>
                </a:solidFill>
                <a:latin typeface="Canva Sans Bold" panose="020B0604020202020204" charset="0"/>
                <a:ea typeface="Montserrat Light Bold"/>
                <a:cs typeface="Montserrat Light Bold"/>
                <a:sym typeface="Montserrat Light Bold"/>
              </a:rPr>
              <a:t>How could this look different than the current process?</a:t>
            </a:r>
          </a:p>
          <a:p>
            <a:pPr algn="l">
              <a:lnSpc>
                <a:spcPts val="3326"/>
              </a:lnSpc>
            </a:pPr>
            <a:endParaRPr lang="en-US" sz="2410" b="1" spc="236" dirty="0">
              <a:solidFill>
                <a:srgbClr val="231F20"/>
              </a:solidFill>
              <a:latin typeface="Montserrat Light Bold"/>
              <a:ea typeface="Montserrat Light Bold"/>
              <a:cs typeface="Montserrat Light Bold"/>
              <a:sym typeface="Montserrat Light Bold"/>
            </a:endParaRPr>
          </a:p>
        </p:txBody>
      </p:sp>
      <p:sp>
        <p:nvSpPr>
          <p:cNvPr id="7" name="TextBox 7"/>
          <p:cNvSpPr txBox="1"/>
          <p:nvPr/>
        </p:nvSpPr>
        <p:spPr>
          <a:xfrm>
            <a:off x="1569972" y="1262117"/>
            <a:ext cx="9308329" cy="812989"/>
          </a:xfrm>
          <a:prstGeom prst="rect">
            <a:avLst/>
          </a:prstGeom>
        </p:spPr>
        <p:txBody>
          <a:bodyPr lIns="0" tIns="0" rIns="0" bIns="0" rtlCol="0" anchor="t">
            <a:spAutoFit/>
          </a:bodyPr>
          <a:lstStyle/>
          <a:p>
            <a:pPr marL="0" lvl="0" indent="0" algn="ctr">
              <a:lnSpc>
                <a:spcPts val="6548"/>
              </a:lnSpc>
              <a:spcBef>
                <a:spcPct val="0"/>
              </a:spcBef>
            </a:pPr>
            <a:r>
              <a:rPr lang="en-US" sz="4745" spc="37">
                <a:solidFill>
                  <a:srgbClr val="FFFFFF"/>
                </a:solidFill>
                <a:latin typeface="Archivo Black"/>
                <a:ea typeface="Archivo Black"/>
                <a:cs typeface="Archivo Black"/>
                <a:sym typeface="Archivo Black"/>
              </a:rPr>
              <a:t>PROCESSING</a:t>
            </a:r>
          </a:p>
        </p:txBody>
      </p:sp>
      <p:grpSp>
        <p:nvGrpSpPr>
          <p:cNvPr id="8" name="Group 8"/>
          <p:cNvGrpSpPr/>
          <p:nvPr/>
        </p:nvGrpSpPr>
        <p:grpSpPr>
          <a:xfrm>
            <a:off x="916860" y="3148979"/>
            <a:ext cx="5689104" cy="275488"/>
            <a:chOff x="0" y="0"/>
            <a:chExt cx="4519796" cy="218865"/>
          </a:xfrm>
        </p:grpSpPr>
        <p:sp>
          <p:nvSpPr>
            <p:cNvPr id="9" name="Freeform 9"/>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0" name="TextBox 10"/>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1" name="TextBox 11"/>
          <p:cNvSpPr txBox="1"/>
          <p:nvPr/>
        </p:nvSpPr>
        <p:spPr>
          <a:xfrm>
            <a:off x="916859" y="6686668"/>
            <a:ext cx="6629401" cy="846386"/>
          </a:xfrm>
          <a:prstGeom prst="rect">
            <a:avLst/>
          </a:prstGeom>
        </p:spPr>
        <p:txBody>
          <a:bodyPr wrap="square" lIns="0" tIns="0" rIns="0" bIns="0" rtlCol="0" anchor="t">
            <a:spAutoFit/>
          </a:bodyPr>
          <a:lstStyle/>
          <a:p>
            <a:pPr algn="l">
              <a:lnSpc>
                <a:spcPts val="3326"/>
              </a:lnSpc>
            </a:pPr>
            <a:r>
              <a:rPr lang="en-US" sz="2800" b="1" spc="236" dirty="0">
                <a:solidFill>
                  <a:srgbClr val="231F20"/>
                </a:solidFill>
                <a:latin typeface="Canva Sans Bold" panose="020B0604020202020204" charset="0"/>
                <a:ea typeface="Montserrat Light Bold"/>
                <a:cs typeface="Montserrat Light Bold"/>
                <a:sym typeface="Montserrat Light Bold"/>
              </a:rPr>
              <a:t>Services - for victims &amp; offenders</a:t>
            </a:r>
          </a:p>
        </p:txBody>
      </p:sp>
      <p:sp>
        <p:nvSpPr>
          <p:cNvPr id="12" name="TextBox 12"/>
          <p:cNvSpPr txBox="1"/>
          <p:nvPr/>
        </p:nvSpPr>
        <p:spPr>
          <a:xfrm>
            <a:off x="916859" y="8018152"/>
            <a:ext cx="6629401" cy="1240148"/>
          </a:xfrm>
          <a:prstGeom prst="rect">
            <a:avLst/>
          </a:prstGeom>
        </p:spPr>
        <p:txBody>
          <a:bodyPr wrap="square" lIns="0" tIns="0" rIns="0" bIns="0" rtlCol="0" anchor="t">
            <a:spAutoFit/>
          </a:bodyPr>
          <a:lstStyle/>
          <a:p>
            <a:pPr algn="l">
              <a:lnSpc>
                <a:spcPts val="3326"/>
              </a:lnSpc>
            </a:pPr>
            <a:r>
              <a:rPr lang="en-US" sz="2800" b="1" spc="236" dirty="0">
                <a:solidFill>
                  <a:srgbClr val="231F20"/>
                </a:solidFill>
                <a:latin typeface="Canva Sans Bold" panose="020B0604020202020204" charset="0"/>
                <a:ea typeface="Montserrat Light Bold"/>
                <a:cs typeface="Montserrat Light Bold"/>
                <a:sym typeface="Montserrat Light Bold"/>
              </a:rPr>
              <a:t>How can RJ = accountability in HT response?</a:t>
            </a:r>
          </a:p>
          <a:p>
            <a:pPr algn="l">
              <a:lnSpc>
                <a:spcPts val="3326"/>
              </a:lnSpc>
            </a:pPr>
            <a:endParaRPr lang="en-US" sz="2410" b="1" spc="236" dirty="0">
              <a:solidFill>
                <a:srgbClr val="231F20"/>
              </a:solidFill>
              <a:latin typeface="Montserrat Light Bold"/>
              <a:ea typeface="Montserrat Light Bold"/>
              <a:cs typeface="Montserrat Light Bold"/>
              <a:sym typeface="Montserrat Light Bold"/>
            </a:endParaRPr>
          </a:p>
        </p:txBody>
      </p:sp>
      <p:grpSp>
        <p:nvGrpSpPr>
          <p:cNvPr id="13" name="Group 13"/>
          <p:cNvGrpSpPr/>
          <p:nvPr/>
        </p:nvGrpSpPr>
        <p:grpSpPr>
          <a:xfrm>
            <a:off x="12085550" y="-131220"/>
            <a:ext cx="9534019" cy="1112295"/>
            <a:chOff x="0" y="0"/>
            <a:chExt cx="1876002" cy="218865"/>
          </a:xfrm>
        </p:grpSpPr>
        <p:sp>
          <p:nvSpPr>
            <p:cNvPr id="14" name="Freeform 1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363636"/>
            </a:solidFill>
            <a:ln cap="sq">
              <a:noFill/>
              <a:prstDash val="solid"/>
              <a:miter/>
            </a:ln>
          </p:spPr>
          <p:txBody>
            <a:bodyPr/>
            <a:lstStyle/>
            <a:p>
              <a:endParaRPr lang="en-US"/>
            </a:p>
          </p:txBody>
        </p:sp>
        <p:sp>
          <p:nvSpPr>
            <p:cNvPr id="15" name="TextBox 1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6" name="AutoShape 16"/>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TextBox 17"/>
          <p:cNvSpPr txBox="1"/>
          <p:nvPr/>
        </p:nvSpPr>
        <p:spPr>
          <a:xfrm>
            <a:off x="8153400" y="3334348"/>
            <a:ext cx="9601199" cy="3631763"/>
          </a:xfrm>
          <a:prstGeom prst="rect">
            <a:avLst/>
          </a:prstGeom>
        </p:spPr>
        <p:txBody>
          <a:bodyPr wrap="square" lIns="0" tIns="0" rIns="0" bIns="0" rtlCol="0" anchor="t">
            <a:spAutoFit/>
          </a:bodyPr>
          <a:lstStyle/>
          <a:p>
            <a:pPr algn="ctr">
              <a:lnSpc>
                <a:spcPts val="10818"/>
              </a:lnSpc>
            </a:pPr>
            <a:r>
              <a:rPr lang="en-US" sz="7727" b="1" dirty="0">
                <a:solidFill>
                  <a:srgbClr val="000000"/>
                </a:solidFill>
                <a:latin typeface="Canva Sans Bold"/>
                <a:ea typeface="Canva Sans Bold"/>
                <a:cs typeface="Canva Sans Bold"/>
                <a:sym typeface="Canva Sans Bold"/>
              </a:rPr>
              <a:t>Discussion time</a:t>
            </a:r>
          </a:p>
          <a:p>
            <a:pPr marL="514350" indent="-514350">
              <a:lnSpc>
                <a:spcPts val="10818"/>
              </a:lnSpc>
              <a:buAutoNum type="arabicParenBoth"/>
            </a:pPr>
            <a:r>
              <a:rPr lang="en-US" sz="2800" b="1" dirty="0">
                <a:solidFill>
                  <a:srgbClr val="000000"/>
                </a:solidFill>
                <a:latin typeface="Canva Sans Bold"/>
                <a:ea typeface="Canva Sans Bold"/>
                <a:cs typeface="Canva Sans Bold"/>
                <a:sym typeface="Canva Sans Bold"/>
              </a:rPr>
              <a:t>Draw what RJ process looks like for your group</a:t>
            </a:r>
          </a:p>
          <a:p>
            <a:pPr marL="514350" indent="-514350">
              <a:buAutoNum type="arabicParenBoth"/>
            </a:pPr>
            <a:r>
              <a:rPr lang="en-US" sz="2800" b="1" dirty="0">
                <a:solidFill>
                  <a:srgbClr val="000000"/>
                </a:solidFill>
                <a:latin typeface="Canva Sans Bold"/>
                <a:ea typeface="Canva Sans Bold"/>
                <a:cs typeface="Canva Sans Bold"/>
                <a:sym typeface="Canva Sans Bold"/>
              </a:rPr>
              <a:t>Prepare  and describe to the large group “What Services/Support Exists in your Dream Space”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5013836" y="1028700"/>
            <a:ext cx="19354610" cy="2258023"/>
            <a:chOff x="0" y="0"/>
            <a:chExt cx="1876002" cy="218865"/>
          </a:xfrm>
        </p:grpSpPr>
        <p:sp>
          <p:nvSpPr>
            <p:cNvPr id="4" name="Freeform 4"/>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590528" y="3657932"/>
            <a:ext cx="16668772" cy="5554290"/>
          </a:xfrm>
          <a:prstGeom prst="rect">
            <a:avLst/>
          </a:prstGeom>
        </p:spPr>
        <p:txBody>
          <a:bodyPr lIns="0" tIns="0" rIns="0" bIns="0" rtlCol="0" anchor="t">
            <a:spAutoFit/>
          </a:bodyPr>
          <a:lstStyle/>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Kai Cheng Thom - What To Do When You’ve Been Abusive - Beyond Survival p/ 67</a:t>
            </a:r>
          </a:p>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The Four Circles of Hallow Water</a:t>
            </a:r>
            <a:r>
              <a:rPr lang="en-US" sz="2446" spc="239">
                <a:solidFill>
                  <a:srgbClr val="231F20"/>
                </a:solidFill>
                <a:latin typeface="Montserrat Light"/>
                <a:ea typeface="Montserrat Light"/>
                <a:cs typeface="Montserrat Light"/>
                <a:sym typeface="Montserrat Light"/>
                <a:hlinkClick r:id="rId4" tooltip="https://www.publicsafety.gc.ca/cnt/rsrcs/pblctns/fr-crcls-hllw-wtr/index-en.aspx"/>
              </a:rPr>
              <a:t> </a:t>
            </a:r>
          </a:p>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Consenting to Normal -</a:t>
            </a:r>
            <a:r>
              <a:rPr lang="en-US" sz="2446" spc="239">
                <a:solidFill>
                  <a:srgbClr val="231F20"/>
                </a:solidFill>
                <a:latin typeface="Montserrat Light"/>
                <a:ea typeface="Montserrat Light"/>
                <a:cs typeface="Montserrat Light"/>
                <a:sym typeface="Montserrat Light"/>
                <a:hlinkClick r:id="rId5" tooltip="https://transformharm.org/rj_resource/consenting-to-normal/"/>
              </a:rPr>
              <a:t> </a:t>
            </a:r>
            <a:r>
              <a:rPr lang="en-US" sz="2446" spc="239">
                <a:solidFill>
                  <a:srgbClr val="231F20"/>
                </a:solidFill>
                <a:latin typeface="Montserrat Light"/>
                <a:ea typeface="Montserrat Light"/>
                <a:cs typeface="Montserrat Light"/>
                <a:sym typeface="Montserrat Light"/>
              </a:rPr>
              <a:t> hyjin shim Transformharm.com</a:t>
            </a:r>
          </a:p>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Jones, M. S. (2020). Exploring coercive control, PTSD, and the use of physical violence in the pre-prison heterosexual relationships of incarcerated women. Criminal Justice and Behavior, 47(10), 1299-1318. </a:t>
            </a:r>
            <a:r>
              <a:rPr lang="en-US" sz="2446" spc="239">
                <a:solidFill>
                  <a:srgbClr val="231F20"/>
                </a:solidFill>
                <a:latin typeface="Montserrat Light"/>
                <a:ea typeface="Montserrat Light"/>
                <a:cs typeface="Montserrat Light"/>
                <a:sym typeface="Montserrat Light"/>
                <a:hlinkClick r:id="rId6" tooltip="https://doi.org/10.1177/0093854820920661"/>
              </a:rPr>
              <a:t>https://doi.org/10.1177/0093854820920661</a:t>
            </a:r>
          </a:p>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According to Baulma, “Being subject to trauma-both interpersonal and structural-is not merely a predictor for the incarceration of girls of color but is a cause of their incarceration. We must decriminalize trauma reactions and instead create a system of supportive services that directly addresses the trauma of abuse, poverty, and racism.”</a:t>
            </a:r>
          </a:p>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Baumle, DeAnna. "Creating the Trauma-to-Prison Pipeline: How the U.S. Justice System Criminalizes Structural and Interpersonal Trauma Experienced by Girls of Color." </a:t>
            </a:r>
          </a:p>
          <a:p>
            <a:pPr marL="528271" lvl="1" indent="-264135" algn="l">
              <a:lnSpc>
                <a:spcPts val="3376"/>
              </a:lnSpc>
              <a:buFont typeface="Arial"/>
              <a:buChar char="•"/>
            </a:pPr>
            <a:r>
              <a:rPr lang="en-US" sz="2446" spc="239">
                <a:solidFill>
                  <a:srgbClr val="231F20"/>
                </a:solidFill>
                <a:latin typeface="Montserrat Light"/>
                <a:ea typeface="Montserrat Light"/>
                <a:cs typeface="Montserrat Light"/>
                <a:sym typeface="Montserrat Light"/>
              </a:rPr>
              <a:t> Family Court Review, vol. 56, no. 4, October 2018, pp. 695-708. HeinOnline.  </a:t>
            </a:r>
          </a:p>
        </p:txBody>
      </p:sp>
      <p:sp>
        <p:nvSpPr>
          <p:cNvPr id="7" name="TextBox 7"/>
          <p:cNvSpPr txBox="1"/>
          <p:nvPr/>
        </p:nvSpPr>
        <p:spPr>
          <a:xfrm>
            <a:off x="1663813" y="1725604"/>
            <a:ext cx="9308329" cy="812989"/>
          </a:xfrm>
          <a:prstGeom prst="rect">
            <a:avLst/>
          </a:prstGeom>
        </p:spPr>
        <p:txBody>
          <a:bodyPr lIns="0" tIns="0" rIns="0" bIns="0" rtlCol="0" anchor="t">
            <a:spAutoFit/>
          </a:bodyPr>
          <a:lstStyle/>
          <a:p>
            <a:pPr marL="0" lvl="0" indent="0" algn="ctr">
              <a:lnSpc>
                <a:spcPts val="6548"/>
              </a:lnSpc>
              <a:spcBef>
                <a:spcPct val="0"/>
              </a:spcBef>
            </a:pPr>
            <a:r>
              <a:rPr lang="en-US" sz="4745" spc="37">
                <a:solidFill>
                  <a:srgbClr val="FFFFFF"/>
                </a:solidFill>
                <a:latin typeface="Archivo Black"/>
                <a:ea typeface="Archivo Black"/>
                <a:cs typeface="Archivo Black"/>
                <a:sym typeface="Archivo Black"/>
              </a:rPr>
              <a:t>SOURCES</a:t>
            </a:r>
          </a:p>
        </p:txBody>
      </p:sp>
      <p:grpSp>
        <p:nvGrpSpPr>
          <p:cNvPr id="8" name="Group 8"/>
          <p:cNvGrpSpPr/>
          <p:nvPr/>
        </p:nvGrpSpPr>
        <p:grpSpPr>
          <a:xfrm>
            <a:off x="916860" y="3148979"/>
            <a:ext cx="5689104" cy="275488"/>
            <a:chOff x="0" y="0"/>
            <a:chExt cx="4519796" cy="218865"/>
          </a:xfrm>
        </p:grpSpPr>
        <p:sp>
          <p:nvSpPr>
            <p:cNvPr id="9" name="Freeform 9"/>
            <p:cNvSpPr/>
            <p:nvPr/>
          </p:nvSpPr>
          <p:spPr>
            <a:xfrm>
              <a:off x="0" y="0"/>
              <a:ext cx="4519796" cy="218865"/>
            </a:xfrm>
            <a:custGeom>
              <a:avLst/>
              <a:gdLst/>
              <a:ahLst/>
              <a:cxnLst/>
              <a:rect l="l" t="t" r="r" b="b"/>
              <a:pathLst>
                <a:path w="4519796" h="218865">
                  <a:moveTo>
                    <a:pt x="4316596" y="0"/>
                  </a:moveTo>
                  <a:lnTo>
                    <a:pt x="0" y="0"/>
                  </a:lnTo>
                  <a:lnTo>
                    <a:pt x="203200" y="218865"/>
                  </a:lnTo>
                  <a:lnTo>
                    <a:pt x="4519796" y="218865"/>
                  </a:lnTo>
                  <a:lnTo>
                    <a:pt x="4316596" y="0"/>
                  </a:lnTo>
                  <a:close/>
                </a:path>
              </a:pathLst>
            </a:custGeom>
            <a:solidFill>
              <a:srgbClr val="727070"/>
            </a:solidFill>
            <a:ln cap="sq">
              <a:noFill/>
              <a:prstDash val="solid"/>
              <a:miter/>
            </a:ln>
          </p:spPr>
          <p:txBody>
            <a:bodyPr/>
            <a:lstStyle/>
            <a:p>
              <a:endParaRPr lang="en-US"/>
            </a:p>
          </p:txBody>
        </p:sp>
        <p:sp>
          <p:nvSpPr>
            <p:cNvPr id="10" name="TextBox 10"/>
            <p:cNvSpPr txBox="1"/>
            <p:nvPr/>
          </p:nvSpPr>
          <p:spPr>
            <a:xfrm>
              <a:off x="101600" y="-19050"/>
              <a:ext cx="4316596" cy="2379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1" name="Group 11"/>
          <p:cNvGrpSpPr/>
          <p:nvPr/>
        </p:nvGrpSpPr>
        <p:grpSpPr>
          <a:xfrm>
            <a:off x="12085550" y="-131220"/>
            <a:ext cx="9534019" cy="1112295"/>
            <a:chOff x="0" y="0"/>
            <a:chExt cx="1876002" cy="218865"/>
          </a:xfrm>
        </p:grpSpPr>
        <p:sp>
          <p:nvSpPr>
            <p:cNvPr id="12" name="Freeform 12"/>
            <p:cNvSpPr/>
            <p:nvPr/>
          </p:nvSpPr>
          <p:spPr>
            <a:xfrm>
              <a:off x="0" y="0"/>
              <a:ext cx="1876002" cy="218865"/>
            </a:xfrm>
            <a:custGeom>
              <a:avLst/>
              <a:gdLst/>
              <a:ahLst/>
              <a:cxnLst/>
              <a:rect l="l" t="t" r="r" b="b"/>
              <a:pathLst>
                <a:path w="1876002" h="218865">
                  <a:moveTo>
                    <a:pt x="1672802" y="0"/>
                  </a:moveTo>
                  <a:lnTo>
                    <a:pt x="0" y="0"/>
                  </a:lnTo>
                  <a:lnTo>
                    <a:pt x="203200" y="218865"/>
                  </a:lnTo>
                  <a:lnTo>
                    <a:pt x="1876002" y="218865"/>
                  </a:lnTo>
                  <a:lnTo>
                    <a:pt x="1672802" y="0"/>
                  </a:lnTo>
                  <a:close/>
                </a:path>
              </a:pathLst>
            </a:custGeom>
            <a:solidFill>
              <a:srgbClr val="363636"/>
            </a:solidFill>
            <a:ln cap="sq">
              <a:noFill/>
              <a:prstDash val="solid"/>
              <a:miter/>
            </a:ln>
          </p:spPr>
          <p:txBody>
            <a:bodyPr/>
            <a:lstStyle/>
            <a:p>
              <a:endParaRPr lang="en-US"/>
            </a:p>
          </p:txBody>
        </p:sp>
        <p:sp>
          <p:nvSpPr>
            <p:cNvPr id="13" name="TextBox 13"/>
            <p:cNvSpPr txBox="1"/>
            <p:nvPr/>
          </p:nvSpPr>
          <p:spPr>
            <a:xfrm>
              <a:off x="101600" y="-19050"/>
              <a:ext cx="1672802"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4" name="AutoShape 14"/>
          <p:cNvSpPr/>
          <p:nvPr/>
        </p:nvSpPr>
        <p:spPr>
          <a:xfrm>
            <a:off x="-715490" y="962025"/>
            <a:ext cx="12921291"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1676400" y="717952"/>
            <a:ext cx="10325436" cy="1850549"/>
            <a:chOff x="0" y="0"/>
            <a:chExt cx="1221195" cy="218865"/>
          </a:xfrm>
        </p:grpSpPr>
        <p:sp>
          <p:nvSpPr>
            <p:cNvPr id="4" name="Freeform 4"/>
            <p:cNvSpPr/>
            <p:nvPr/>
          </p:nvSpPr>
          <p:spPr>
            <a:xfrm>
              <a:off x="0" y="0"/>
              <a:ext cx="1221195" cy="218865"/>
            </a:xfrm>
            <a:custGeom>
              <a:avLst/>
              <a:gdLst/>
              <a:ahLst/>
              <a:cxnLst/>
              <a:rect l="l" t="t" r="r" b="b"/>
              <a:pathLst>
                <a:path w="1221195" h="218865">
                  <a:moveTo>
                    <a:pt x="1017995" y="0"/>
                  </a:moveTo>
                  <a:lnTo>
                    <a:pt x="0" y="0"/>
                  </a:lnTo>
                  <a:lnTo>
                    <a:pt x="203200" y="218865"/>
                  </a:lnTo>
                  <a:lnTo>
                    <a:pt x="1221195" y="218865"/>
                  </a:lnTo>
                  <a:lnTo>
                    <a:pt x="1017995"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017995"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4957348" y="1728355"/>
            <a:ext cx="2956576" cy="2982674"/>
          </a:xfrm>
          <a:custGeom>
            <a:avLst/>
            <a:gdLst/>
            <a:ahLst/>
            <a:cxnLst/>
            <a:rect l="l" t="t" r="r" b="b"/>
            <a:pathLst>
              <a:path w="2956576" h="2982674">
                <a:moveTo>
                  <a:pt x="0" y="0"/>
                </a:moveTo>
                <a:lnTo>
                  <a:pt x="2956575" y="0"/>
                </a:lnTo>
                <a:lnTo>
                  <a:pt x="2956575" y="2982674"/>
                </a:lnTo>
                <a:lnTo>
                  <a:pt x="0" y="29826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9865433" y="5764113"/>
            <a:ext cx="1044789" cy="949452"/>
          </a:xfrm>
          <a:custGeom>
            <a:avLst/>
            <a:gdLst/>
            <a:ahLst/>
            <a:cxnLst/>
            <a:rect l="l" t="t" r="r" b="b"/>
            <a:pathLst>
              <a:path w="1044789" h="949452">
                <a:moveTo>
                  <a:pt x="0" y="0"/>
                </a:moveTo>
                <a:lnTo>
                  <a:pt x="1044789" y="0"/>
                </a:lnTo>
                <a:lnTo>
                  <a:pt x="1044789" y="949452"/>
                </a:lnTo>
                <a:lnTo>
                  <a:pt x="0" y="949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622169" y="3625179"/>
            <a:ext cx="7132181" cy="2359533"/>
          </a:xfrm>
          <a:prstGeom prst="rect">
            <a:avLst/>
          </a:prstGeom>
        </p:spPr>
        <p:txBody>
          <a:bodyPr lIns="0" tIns="0" rIns="0" bIns="0" rtlCol="0" anchor="t">
            <a:spAutoFit/>
          </a:bodyPr>
          <a:lstStyle/>
          <a:p>
            <a:pPr marL="0" lvl="0" indent="0" algn="l">
              <a:lnSpc>
                <a:spcPts val="3035"/>
              </a:lnSpc>
              <a:spcBef>
                <a:spcPct val="0"/>
              </a:spcBef>
            </a:pPr>
            <a:r>
              <a:rPr lang="en-US" sz="2199" b="1" spc="215">
                <a:solidFill>
                  <a:srgbClr val="231F20"/>
                </a:solidFill>
                <a:latin typeface="Montserrat Light Bold"/>
                <a:ea typeface="Montserrat Light Bold"/>
                <a:cs typeface="Montserrat Light Bold"/>
                <a:sym typeface="Montserrat Light Bold"/>
              </a:rPr>
              <a:t>Restorative Justice has begun to spark “innovation” in the criminal “justice” system but how can we look at it through a lens of responding to forms of violence such as human trafficking? - Rebekah Layton</a:t>
            </a:r>
          </a:p>
        </p:txBody>
      </p:sp>
      <p:sp>
        <p:nvSpPr>
          <p:cNvPr id="9" name="TextBox 9"/>
          <p:cNvSpPr txBox="1"/>
          <p:nvPr/>
        </p:nvSpPr>
        <p:spPr>
          <a:xfrm>
            <a:off x="10188789" y="6070092"/>
            <a:ext cx="6785271" cy="3188208"/>
          </a:xfrm>
          <a:prstGeom prst="rect">
            <a:avLst/>
          </a:prstGeom>
        </p:spPr>
        <p:txBody>
          <a:bodyPr lIns="0" tIns="0" rIns="0" bIns="0" rtlCol="0" anchor="t">
            <a:spAutoFit/>
          </a:bodyPr>
          <a:lstStyle/>
          <a:p>
            <a:pPr algn="l">
              <a:lnSpc>
                <a:spcPts val="3035"/>
              </a:lnSpc>
              <a:spcBef>
                <a:spcPct val="0"/>
              </a:spcBef>
            </a:pPr>
            <a:r>
              <a:rPr lang="en-US" sz="2199" b="1" spc="215" dirty="0">
                <a:solidFill>
                  <a:srgbClr val="231F20"/>
                </a:solidFill>
                <a:latin typeface="Montserrat Light Bold"/>
                <a:ea typeface="Montserrat Light Bold"/>
                <a:cs typeface="Montserrat Light Bold"/>
                <a:sym typeface="Montserrat Light Bold"/>
              </a:rPr>
              <a:t>“Restorative justice to me, is a way forward. It may not be the path that every survivor chooses, and that is ok!! It can, however, offer a pathway towards healing and justice in a way that can have lasting change and intercept cycles of violence long term”. Rebekah Layton </a:t>
            </a:r>
          </a:p>
        </p:txBody>
      </p:sp>
      <p:sp>
        <p:nvSpPr>
          <p:cNvPr id="10" name="TextBox 10"/>
          <p:cNvSpPr txBox="1"/>
          <p:nvPr/>
        </p:nvSpPr>
        <p:spPr>
          <a:xfrm>
            <a:off x="622169" y="1226133"/>
            <a:ext cx="3766024" cy="966344"/>
          </a:xfrm>
          <a:prstGeom prst="rect">
            <a:avLst/>
          </a:prstGeom>
        </p:spPr>
        <p:txBody>
          <a:bodyPr lIns="0" tIns="0" rIns="0" bIns="0" rtlCol="0" anchor="t">
            <a:spAutoFit/>
          </a:bodyPr>
          <a:lstStyle/>
          <a:p>
            <a:pPr marL="0" lvl="0" indent="0" algn="ctr">
              <a:lnSpc>
                <a:spcPts val="2564"/>
              </a:lnSpc>
              <a:spcBef>
                <a:spcPct val="0"/>
              </a:spcBef>
            </a:pPr>
            <a:r>
              <a:rPr lang="en-US" sz="1858" spc="14">
                <a:solidFill>
                  <a:srgbClr val="FFFFFF"/>
                </a:solidFill>
                <a:latin typeface="Archivo Black"/>
                <a:ea typeface="Archivo Black"/>
                <a:cs typeface="Archivo Black"/>
                <a:sym typeface="Archivo Black"/>
              </a:rPr>
              <a:t>RESTORATIVE JUSTICE AS A RESPONSE TO HUMAN TRAFFICKING?</a:t>
            </a:r>
          </a:p>
        </p:txBody>
      </p:sp>
      <p:sp>
        <p:nvSpPr>
          <p:cNvPr id="15" name="Freeform 15"/>
          <p:cNvSpPr/>
          <p:nvPr/>
        </p:nvSpPr>
        <p:spPr>
          <a:xfrm>
            <a:off x="313532" y="3219692"/>
            <a:ext cx="1044789" cy="949452"/>
          </a:xfrm>
          <a:custGeom>
            <a:avLst/>
            <a:gdLst/>
            <a:ahLst/>
            <a:cxnLst/>
            <a:rect l="l" t="t" r="r" b="b"/>
            <a:pathLst>
              <a:path w="1044789" h="949452">
                <a:moveTo>
                  <a:pt x="0" y="0"/>
                </a:moveTo>
                <a:lnTo>
                  <a:pt x="1044789" y="0"/>
                </a:lnTo>
                <a:lnTo>
                  <a:pt x="1044789" y="949452"/>
                </a:lnTo>
                <a:lnTo>
                  <a:pt x="0" y="949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1348121" y="1070263"/>
            <a:ext cx="15591759" cy="8229600"/>
            <a:chOff x="0" y="0"/>
            <a:chExt cx="4106471" cy="2167467"/>
          </a:xfrm>
        </p:grpSpPr>
        <p:sp>
          <p:nvSpPr>
            <p:cNvPr id="4" name="Freeform 4"/>
            <p:cNvSpPr/>
            <p:nvPr/>
          </p:nvSpPr>
          <p:spPr>
            <a:xfrm>
              <a:off x="0" y="0"/>
              <a:ext cx="4106471" cy="2167467"/>
            </a:xfrm>
            <a:custGeom>
              <a:avLst/>
              <a:gdLst/>
              <a:ahLst/>
              <a:cxnLst/>
              <a:rect l="l" t="t" r="r" b="b"/>
              <a:pathLst>
                <a:path w="4106471" h="2167467">
                  <a:moveTo>
                    <a:pt x="12413" y="0"/>
                  </a:moveTo>
                  <a:lnTo>
                    <a:pt x="4094058" y="0"/>
                  </a:lnTo>
                  <a:cubicBezTo>
                    <a:pt x="4100914" y="0"/>
                    <a:pt x="4106471" y="5558"/>
                    <a:pt x="4106471" y="12413"/>
                  </a:cubicBezTo>
                  <a:lnTo>
                    <a:pt x="4106471" y="2155053"/>
                  </a:lnTo>
                  <a:cubicBezTo>
                    <a:pt x="4106471" y="2158346"/>
                    <a:pt x="4105164" y="2161503"/>
                    <a:pt x="4102836" y="2163831"/>
                  </a:cubicBezTo>
                  <a:cubicBezTo>
                    <a:pt x="4100507" y="2166159"/>
                    <a:pt x="4097350" y="2167467"/>
                    <a:pt x="4094058" y="2167467"/>
                  </a:cubicBezTo>
                  <a:lnTo>
                    <a:pt x="12413" y="2167467"/>
                  </a:lnTo>
                  <a:cubicBezTo>
                    <a:pt x="9121" y="2167467"/>
                    <a:pt x="5964" y="2166159"/>
                    <a:pt x="3636" y="2163831"/>
                  </a:cubicBezTo>
                  <a:cubicBezTo>
                    <a:pt x="1308" y="2161503"/>
                    <a:pt x="0" y="2158346"/>
                    <a:pt x="0" y="2155053"/>
                  </a:cubicBezTo>
                  <a:lnTo>
                    <a:pt x="0" y="12413"/>
                  </a:lnTo>
                  <a:cubicBezTo>
                    <a:pt x="0" y="9121"/>
                    <a:pt x="1308" y="5964"/>
                    <a:pt x="3636" y="3636"/>
                  </a:cubicBezTo>
                  <a:cubicBezTo>
                    <a:pt x="5964" y="1308"/>
                    <a:pt x="9121" y="0"/>
                    <a:pt x="12413" y="0"/>
                  </a:cubicBezTo>
                  <a:close/>
                </a:path>
              </a:pathLst>
            </a:custGeom>
            <a:solidFill>
              <a:srgbClr val="FFFFFF">
                <a:alpha val="86667"/>
              </a:srgbClr>
            </a:solidFill>
          </p:spPr>
          <p:txBody>
            <a:bodyPr/>
            <a:lstStyle/>
            <a:p>
              <a:endParaRPr lang="en-US"/>
            </a:p>
          </p:txBody>
        </p:sp>
        <p:sp>
          <p:nvSpPr>
            <p:cNvPr id="5" name="TextBox 5"/>
            <p:cNvSpPr txBox="1"/>
            <p:nvPr/>
          </p:nvSpPr>
          <p:spPr>
            <a:xfrm>
              <a:off x="0" y="-19050"/>
              <a:ext cx="4106471" cy="2186517"/>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2495914" y="3603602"/>
            <a:ext cx="5919008" cy="4784036"/>
            <a:chOff x="0" y="0"/>
            <a:chExt cx="1558916" cy="1259993"/>
          </a:xfrm>
        </p:grpSpPr>
        <p:sp>
          <p:nvSpPr>
            <p:cNvPr id="7" name="Freeform 7"/>
            <p:cNvSpPr/>
            <p:nvPr/>
          </p:nvSpPr>
          <p:spPr>
            <a:xfrm>
              <a:off x="0" y="0"/>
              <a:ext cx="1558916" cy="1259993"/>
            </a:xfrm>
            <a:custGeom>
              <a:avLst/>
              <a:gdLst/>
              <a:ahLst/>
              <a:cxnLst/>
              <a:rect l="l" t="t" r="r" b="b"/>
              <a:pathLst>
                <a:path w="1558916" h="1259993">
                  <a:moveTo>
                    <a:pt x="26160" y="0"/>
                  </a:moveTo>
                  <a:lnTo>
                    <a:pt x="1532756" y="0"/>
                  </a:lnTo>
                  <a:cubicBezTo>
                    <a:pt x="1539694" y="0"/>
                    <a:pt x="1546348" y="2756"/>
                    <a:pt x="1551254" y="7662"/>
                  </a:cubicBezTo>
                  <a:cubicBezTo>
                    <a:pt x="1556160" y="12568"/>
                    <a:pt x="1558916" y="19222"/>
                    <a:pt x="1558916" y="26160"/>
                  </a:cubicBezTo>
                  <a:lnTo>
                    <a:pt x="1558916" y="1233834"/>
                  </a:lnTo>
                  <a:cubicBezTo>
                    <a:pt x="1558916" y="1248281"/>
                    <a:pt x="1547204" y="1259993"/>
                    <a:pt x="1532756" y="1259993"/>
                  </a:cubicBezTo>
                  <a:lnTo>
                    <a:pt x="26160" y="1259993"/>
                  </a:lnTo>
                  <a:cubicBezTo>
                    <a:pt x="19222" y="1259993"/>
                    <a:pt x="12568" y="1257237"/>
                    <a:pt x="7662" y="1252331"/>
                  </a:cubicBezTo>
                  <a:cubicBezTo>
                    <a:pt x="2756" y="1247425"/>
                    <a:pt x="0" y="1240771"/>
                    <a:pt x="0" y="1233834"/>
                  </a:cubicBezTo>
                  <a:lnTo>
                    <a:pt x="0" y="26160"/>
                  </a:lnTo>
                  <a:cubicBezTo>
                    <a:pt x="0" y="11712"/>
                    <a:pt x="11712" y="0"/>
                    <a:pt x="26160"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8" name="TextBox 8"/>
            <p:cNvSpPr txBox="1"/>
            <p:nvPr/>
          </p:nvSpPr>
          <p:spPr>
            <a:xfrm>
              <a:off x="0" y="-19050"/>
              <a:ext cx="1558916" cy="1279043"/>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2495914" y="4341593"/>
            <a:ext cx="5919008" cy="507624"/>
            <a:chOff x="0" y="0"/>
            <a:chExt cx="1558916" cy="133695"/>
          </a:xfrm>
        </p:grpSpPr>
        <p:sp>
          <p:nvSpPr>
            <p:cNvPr id="10" name="Freeform 10"/>
            <p:cNvSpPr/>
            <p:nvPr/>
          </p:nvSpPr>
          <p:spPr>
            <a:xfrm>
              <a:off x="0" y="0"/>
              <a:ext cx="1558916" cy="133695"/>
            </a:xfrm>
            <a:custGeom>
              <a:avLst/>
              <a:gdLst/>
              <a:ahLst/>
              <a:cxnLst/>
              <a:rect l="l" t="t" r="r" b="b"/>
              <a:pathLst>
                <a:path w="1558916" h="133695">
                  <a:moveTo>
                    <a:pt x="0" y="0"/>
                  </a:moveTo>
                  <a:lnTo>
                    <a:pt x="1558916" y="0"/>
                  </a:lnTo>
                  <a:lnTo>
                    <a:pt x="1558916" y="133695"/>
                  </a:lnTo>
                  <a:lnTo>
                    <a:pt x="0" y="133695"/>
                  </a:lnTo>
                  <a:close/>
                </a:path>
              </a:pathLst>
            </a:custGeom>
            <a:solidFill>
              <a:srgbClr val="000000"/>
            </a:solidFill>
          </p:spPr>
          <p:txBody>
            <a:bodyPr/>
            <a:lstStyle/>
            <a:p>
              <a:endParaRPr lang="en-US"/>
            </a:p>
          </p:txBody>
        </p:sp>
        <p:sp>
          <p:nvSpPr>
            <p:cNvPr id="11" name="TextBox 11"/>
            <p:cNvSpPr txBox="1"/>
            <p:nvPr/>
          </p:nvSpPr>
          <p:spPr>
            <a:xfrm>
              <a:off x="0" y="-19050"/>
              <a:ext cx="1558916" cy="152745"/>
            </a:xfrm>
            <a:prstGeom prst="rect">
              <a:avLst/>
            </a:prstGeom>
          </p:spPr>
          <p:txBody>
            <a:bodyPr lIns="50800" tIns="50800" rIns="50800" bIns="50800" rtlCol="0" anchor="ctr"/>
            <a:lstStyle/>
            <a:p>
              <a:pPr algn="ctr">
                <a:lnSpc>
                  <a:spcPts val="2859"/>
                </a:lnSpc>
              </a:pPr>
              <a:r>
                <a:rPr lang="en-US" sz="2199">
                  <a:solidFill>
                    <a:srgbClr val="FFFFFF"/>
                  </a:solidFill>
                  <a:latin typeface="Montserrat Classic"/>
                  <a:ea typeface="Montserrat Classic"/>
                  <a:cs typeface="Montserrat Classic"/>
                  <a:sym typeface="Montserrat Classic"/>
                </a:rPr>
                <a:t>RJ</a:t>
              </a:r>
            </a:p>
          </p:txBody>
        </p:sp>
      </p:grpSp>
      <p:grpSp>
        <p:nvGrpSpPr>
          <p:cNvPr id="12" name="Group 12"/>
          <p:cNvGrpSpPr/>
          <p:nvPr/>
        </p:nvGrpSpPr>
        <p:grpSpPr>
          <a:xfrm>
            <a:off x="9791511" y="3603602"/>
            <a:ext cx="6000575" cy="4784036"/>
            <a:chOff x="0" y="0"/>
            <a:chExt cx="1580398" cy="1259993"/>
          </a:xfrm>
        </p:grpSpPr>
        <p:sp>
          <p:nvSpPr>
            <p:cNvPr id="13" name="Freeform 13"/>
            <p:cNvSpPr/>
            <p:nvPr/>
          </p:nvSpPr>
          <p:spPr>
            <a:xfrm>
              <a:off x="0" y="0"/>
              <a:ext cx="1580398" cy="1259993"/>
            </a:xfrm>
            <a:custGeom>
              <a:avLst/>
              <a:gdLst/>
              <a:ahLst/>
              <a:cxnLst/>
              <a:rect l="l" t="t" r="r" b="b"/>
              <a:pathLst>
                <a:path w="1580398" h="1259993">
                  <a:moveTo>
                    <a:pt x="25804" y="0"/>
                  </a:moveTo>
                  <a:lnTo>
                    <a:pt x="1554594" y="0"/>
                  </a:lnTo>
                  <a:cubicBezTo>
                    <a:pt x="1561438" y="0"/>
                    <a:pt x="1568001" y="2719"/>
                    <a:pt x="1572841" y="7558"/>
                  </a:cubicBezTo>
                  <a:cubicBezTo>
                    <a:pt x="1577680" y="12397"/>
                    <a:pt x="1580398" y="18960"/>
                    <a:pt x="1580398" y="25804"/>
                  </a:cubicBezTo>
                  <a:lnTo>
                    <a:pt x="1580398" y="1234189"/>
                  </a:lnTo>
                  <a:cubicBezTo>
                    <a:pt x="1580398" y="1241033"/>
                    <a:pt x="1577680" y="1247596"/>
                    <a:pt x="1572841" y="1252435"/>
                  </a:cubicBezTo>
                  <a:cubicBezTo>
                    <a:pt x="1568001" y="1257274"/>
                    <a:pt x="1561438" y="1259993"/>
                    <a:pt x="1554594" y="1259993"/>
                  </a:cubicBezTo>
                  <a:lnTo>
                    <a:pt x="25804" y="1259993"/>
                  </a:lnTo>
                  <a:cubicBezTo>
                    <a:pt x="18960" y="1259993"/>
                    <a:pt x="12397" y="1257274"/>
                    <a:pt x="7558" y="1252435"/>
                  </a:cubicBezTo>
                  <a:cubicBezTo>
                    <a:pt x="2719" y="1247596"/>
                    <a:pt x="0" y="1241033"/>
                    <a:pt x="0" y="1234189"/>
                  </a:cubicBezTo>
                  <a:lnTo>
                    <a:pt x="0" y="25804"/>
                  </a:lnTo>
                  <a:cubicBezTo>
                    <a:pt x="0" y="18960"/>
                    <a:pt x="2719" y="12397"/>
                    <a:pt x="7558" y="7558"/>
                  </a:cubicBezTo>
                  <a:cubicBezTo>
                    <a:pt x="12397" y="2719"/>
                    <a:pt x="18960" y="0"/>
                    <a:pt x="25804" y="0"/>
                  </a:cubicBezTo>
                  <a:close/>
                </a:path>
              </a:pathLst>
            </a:custGeom>
            <a:solidFill>
              <a:srgbClr val="000000">
                <a:alpha val="0"/>
              </a:srgbClr>
            </a:solidFill>
            <a:ln w="57150" cap="sq">
              <a:solidFill>
                <a:srgbClr val="000000"/>
              </a:solidFill>
              <a:prstDash val="solid"/>
              <a:miter/>
            </a:ln>
          </p:spPr>
          <p:txBody>
            <a:bodyPr/>
            <a:lstStyle/>
            <a:p>
              <a:endParaRPr lang="en-US"/>
            </a:p>
          </p:txBody>
        </p:sp>
        <p:sp>
          <p:nvSpPr>
            <p:cNvPr id="14" name="TextBox 14"/>
            <p:cNvSpPr txBox="1"/>
            <p:nvPr/>
          </p:nvSpPr>
          <p:spPr>
            <a:xfrm>
              <a:off x="0" y="-19050"/>
              <a:ext cx="1580398" cy="1279043"/>
            </a:xfrm>
            <a:prstGeom prst="rect">
              <a:avLst/>
            </a:prstGeom>
          </p:spPr>
          <p:txBody>
            <a:bodyPr lIns="50800" tIns="50800" rIns="50800" bIns="50800" rtlCol="0" anchor="ctr"/>
            <a:lstStyle/>
            <a:p>
              <a:pPr algn="ctr">
                <a:lnSpc>
                  <a:spcPts val="2859"/>
                </a:lnSpc>
              </a:pPr>
              <a:endParaRPr/>
            </a:p>
          </p:txBody>
        </p:sp>
      </p:grpSp>
      <p:grpSp>
        <p:nvGrpSpPr>
          <p:cNvPr id="15" name="Group 15"/>
          <p:cNvGrpSpPr/>
          <p:nvPr/>
        </p:nvGrpSpPr>
        <p:grpSpPr>
          <a:xfrm>
            <a:off x="9791511" y="4341593"/>
            <a:ext cx="6052740" cy="507624"/>
            <a:chOff x="0" y="0"/>
            <a:chExt cx="1594137" cy="133695"/>
          </a:xfrm>
        </p:grpSpPr>
        <p:sp>
          <p:nvSpPr>
            <p:cNvPr id="16" name="Freeform 16"/>
            <p:cNvSpPr/>
            <p:nvPr/>
          </p:nvSpPr>
          <p:spPr>
            <a:xfrm>
              <a:off x="0" y="0"/>
              <a:ext cx="1594137" cy="133695"/>
            </a:xfrm>
            <a:custGeom>
              <a:avLst/>
              <a:gdLst/>
              <a:ahLst/>
              <a:cxnLst/>
              <a:rect l="l" t="t" r="r" b="b"/>
              <a:pathLst>
                <a:path w="1594137" h="133695">
                  <a:moveTo>
                    <a:pt x="0" y="0"/>
                  </a:moveTo>
                  <a:lnTo>
                    <a:pt x="1594137" y="0"/>
                  </a:lnTo>
                  <a:lnTo>
                    <a:pt x="1594137" y="133695"/>
                  </a:lnTo>
                  <a:lnTo>
                    <a:pt x="0" y="133695"/>
                  </a:lnTo>
                  <a:close/>
                </a:path>
              </a:pathLst>
            </a:custGeom>
            <a:solidFill>
              <a:srgbClr val="000000"/>
            </a:solidFill>
          </p:spPr>
          <p:txBody>
            <a:bodyPr/>
            <a:lstStyle/>
            <a:p>
              <a:endParaRPr lang="en-US"/>
            </a:p>
          </p:txBody>
        </p:sp>
        <p:sp>
          <p:nvSpPr>
            <p:cNvPr id="17" name="TextBox 17"/>
            <p:cNvSpPr txBox="1"/>
            <p:nvPr/>
          </p:nvSpPr>
          <p:spPr>
            <a:xfrm>
              <a:off x="0" y="-19050"/>
              <a:ext cx="1594137" cy="152745"/>
            </a:xfrm>
            <a:prstGeom prst="rect">
              <a:avLst/>
            </a:prstGeom>
          </p:spPr>
          <p:txBody>
            <a:bodyPr lIns="50800" tIns="50800" rIns="50800" bIns="50800" rtlCol="0" anchor="ctr"/>
            <a:lstStyle/>
            <a:p>
              <a:pPr algn="ctr">
                <a:lnSpc>
                  <a:spcPts val="2859"/>
                </a:lnSpc>
              </a:pPr>
              <a:r>
                <a:rPr lang="en-US" sz="2199">
                  <a:solidFill>
                    <a:srgbClr val="FFFFFF"/>
                  </a:solidFill>
                  <a:latin typeface="Montserrat Classic"/>
                  <a:ea typeface="Montserrat Classic"/>
                  <a:cs typeface="Montserrat Classic"/>
                  <a:sym typeface="Montserrat Classic"/>
                </a:rPr>
                <a:t>Traditional court</a:t>
              </a:r>
            </a:p>
          </p:txBody>
        </p:sp>
      </p:grpSp>
      <p:sp>
        <p:nvSpPr>
          <p:cNvPr id="18" name="TextBox 18"/>
          <p:cNvSpPr txBox="1"/>
          <p:nvPr/>
        </p:nvSpPr>
        <p:spPr>
          <a:xfrm>
            <a:off x="3690980" y="1702311"/>
            <a:ext cx="10906040" cy="1644116"/>
          </a:xfrm>
          <a:prstGeom prst="rect">
            <a:avLst/>
          </a:prstGeom>
        </p:spPr>
        <p:txBody>
          <a:bodyPr lIns="0" tIns="0" rIns="0" bIns="0" rtlCol="0" anchor="t">
            <a:spAutoFit/>
          </a:bodyPr>
          <a:lstStyle/>
          <a:p>
            <a:pPr marL="0" lvl="0" indent="0" algn="ctr">
              <a:lnSpc>
                <a:spcPts val="6548"/>
              </a:lnSpc>
              <a:spcBef>
                <a:spcPct val="0"/>
              </a:spcBef>
            </a:pPr>
            <a:r>
              <a:rPr lang="en-US" sz="4745" spc="37">
                <a:solidFill>
                  <a:srgbClr val="010101"/>
                </a:solidFill>
                <a:latin typeface="Archivo Black"/>
                <a:ea typeface="Archivo Black"/>
                <a:cs typeface="Archivo Black"/>
                <a:sym typeface="Archivo Black"/>
              </a:rPr>
              <a:t>WHY SURVIVORS MAY WANT AN RJ PROCESS</a:t>
            </a:r>
          </a:p>
        </p:txBody>
      </p:sp>
      <p:sp>
        <p:nvSpPr>
          <p:cNvPr id="19" name="TextBox 19"/>
          <p:cNvSpPr txBox="1"/>
          <p:nvPr/>
        </p:nvSpPr>
        <p:spPr>
          <a:xfrm>
            <a:off x="3047699" y="5363899"/>
            <a:ext cx="4593869" cy="2254139"/>
          </a:xfrm>
          <a:prstGeom prst="rect">
            <a:avLst/>
          </a:prstGeom>
        </p:spPr>
        <p:txBody>
          <a:bodyPr lIns="0" tIns="0" rIns="0" bIns="0" rtlCol="0" anchor="t">
            <a:spAutoFit/>
          </a:bodyPr>
          <a:lstStyle/>
          <a:p>
            <a:pPr marL="0" lvl="0" indent="0" algn="ctr">
              <a:lnSpc>
                <a:spcPts val="2498"/>
              </a:lnSpc>
              <a:spcBef>
                <a:spcPct val="0"/>
              </a:spcBef>
            </a:pPr>
            <a:r>
              <a:rPr lang="en-US" sz="1810" b="1" spc="177">
                <a:solidFill>
                  <a:srgbClr val="231F20"/>
                </a:solidFill>
                <a:latin typeface="Montserrat Light Bold"/>
                <a:ea typeface="Montserrat Light Bold"/>
                <a:cs typeface="Montserrat Light Bold"/>
                <a:sym typeface="Montserrat Light Bold"/>
              </a:rPr>
              <a:t>Restorative Justice offers an opportunity to center victims of all forms of human trafficking, in a responsive call to justice that provides an alternative to punitive and adversarial court and criminal legal systems.</a:t>
            </a:r>
          </a:p>
        </p:txBody>
      </p:sp>
      <p:sp>
        <p:nvSpPr>
          <p:cNvPr id="20" name="TextBox 20"/>
          <p:cNvSpPr txBox="1"/>
          <p:nvPr/>
        </p:nvSpPr>
        <p:spPr>
          <a:xfrm>
            <a:off x="10543773" y="5363899"/>
            <a:ext cx="4548216" cy="2254139"/>
          </a:xfrm>
          <a:prstGeom prst="rect">
            <a:avLst/>
          </a:prstGeom>
        </p:spPr>
        <p:txBody>
          <a:bodyPr lIns="0" tIns="0" rIns="0" bIns="0" rtlCol="0" anchor="t">
            <a:spAutoFit/>
          </a:bodyPr>
          <a:lstStyle/>
          <a:p>
            <a:pPr marL="0" lvl="0" indent="0" algn="ctr">
              <a:lnSpc>
                <a:spcPts val="2498"/>
              </a:lnSpc>
              <a:spcBef>
                <a:spcPct val="0"/>
              </a:spcBef>
            </a:pPr>
            <a:r>
              <a:rPr lang="en-US" sz="1810" b="1" spc="177">
                <a:solidFill>
                  <a:srgbClr val="231F20"/>
                </a:solidFill>
                <a:latin typeface="Montserrat Light Bold"/>
                <a:ea typeface="Montserrat Light Bold"/>
                <a:cs typeface="Montserrat Light Bold"/>
                <a:sym typeface="Montserrat Light Bold"/>
              </a:rPr>
              <a:t>Courtrooms are cold, hard and intimidating places. With the possibility of a jury and courtroom filled with strangers. RJ puts the process back into the hands of survivors rather than strangers!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TextBox 3"/>
          <p:cNvSpPr txBox="1"/>
          <p:nvPr/>
        </p:nvSpPr>
        <p:spPr>
          <a:xfrm>
            <a:off x="1028700" y="1117514"/>
            <a:ext cx="15809465" cy="9387313"/>
          </a:xfrm>
          <a:prstGeom prst="rect">
            <a:avLst/>
          </a:prstGeom>
        </p:spPr>
        <p:txBody>
          <a:bodyPr lIns="0" tIns="0" rIns="0" bIns="0" rtlCol="0" anchor="t">
            <a:spAutoFit/>
          </a:bodyPr>
          <a:lstStyle/>
          <a:p>
            <a:pPr algn="l">
              <a:lnSpc>
                <a:spcPts val="8223"/>
              </a:lnSpc>
            </a:pPr>
            <a:r>
              <a:rPr lang="en-US" sz="3600" b="1" spc="-117" dirty="0">
                <a:solidFill>
                  <a:srgbClr val="010101"/>
                </a:solidFill>
                <a:latin typeface="Montserrat Light Bold"/>
                <a:ea typeface="Montserrat Light Bold"/>
                <a:cs typeface="Montserrat Light Bold"/>
                <a:sym typeface="Montserrat Light Bold"/>
              </a:rPr>
              <a:t>If incarceration worked to secure safety, we would be the safest nation in all human history. Committing violence is a choice we make that is rooted in our values, beliefs, expectations, and experiences, and constrained by our contexts. - Danielle </a:t>
            </a:r>
            <a:r>
              <a:rPr lang="en-US" sz="3600" b="1" spc="-117" dirty="0" err="1">
                <a:solidFill>
                  <a:srgbClr val="010101"/>
                </a:solidFill>
                <a:latin typeface="Montserrat Light Bold"/>
                <a:ea typeface="Montserrat Light Bold"/>
                <a:cs typeface="Montserrat Light Bold"/>
                <a:sym typeface="Montserrat Light Bold"/>
              </a:rPr>
              <a:t>Sared</a:t>
            </a:r>
            <a:endParaRPr lang="en-US" sz="3600" b="1" spc="-117" dirty="0">
              <a:solidFill>
                <a:srgbClr val="010101"/>
              </a:solidFill>
              <a:latin typeface="Montserrat Light Bold"/>
              <a:ea typeface="Montserrat Light Bold"/>
              <a:cs typeface="Montserrat Light Bold"/>
              <a:sym typeface="Montserrat Light Bold"/>
            </a:endParaRPr>
          </a:p>
          <a:p>
            <a:pPr algn="l">
              <a:lnSpc>
                <a:spcPts val="8223"/>
              </a:lnSpc>
            </a:pPr>
            <a:endParaRPr lang="en-US" sz="3600" b="1" spc="-117" dirty="0">
              <a:solidFill>
                <a:srgbClr val="010101"/>
              </a:solidFill>
              <a:latin typeface="Montserrat Light Bold"/>
              <a:ea typeface="Montserrat Light Bold"/>
              <a:cs typeface="Montserrat Light Bold"/>
              <a:sym typeface="Montserrat Light Bold"/>
            </a:endParaRPr>
          </a:p>
          <a:p>
            <a:pPr>
              <a:lnSpc>
                <a:spcPts val="8223"/>
              </a:lnSpc>
            </a:pPr>
            <a:r>
              <a:rPr lang="en-US" sz="3600" b="1" spc="-49" dirty="0">
                <a:solidFill>
                  <a:srgbClr val="010101"/>
                </a:solidFill>
                <a:latin typeface="Montserrat Light Bold"/>
                <a:ea typeface="Montserrat Light Bold"/>
                <a:cs typeface="Montserrat Light Bold"/>
                <a:sym typeface="Montserrat Light Bold"/>
              </a:rPr>
              <a:t>“What happens when people are both survivors and abusers? And if we don’t work with abusers who does?” - Kai Cheng Thom - Beyond Survival</a:t>
            </a:r>
          </a:p>
          <a:p>
            <a:pPr algn="l">
              <a:lnSpc>
                <a:spcPts val="8223"/>
              </a:lnSpc>
            </a:pPr>
            <a:endParaRPr lang="en-US" sz="5873" b="1" spc="-117" dirty="0">
              <a:solidFill>
                <a:srgbClr val="010101"/>
              </a:solidFill>
              <a:latin typeface="Montserrat Light Bold"/>
              <a:ea typeface="Montserrat Light Bold"/>
              <a:cs typeface="Montserrat Light Bold"/>
              <a:sym typeface="Montserrat Light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Freeform 3"/>
          <p:cNvSpPr/>
          <p:nvPr/>
        </p:nvSpPr>
        <p:spPr>
          <a:xfrm>
            <a:off x="-2851615" y="7469710"/>
            <a:ext cx="8347527" cy="2817290"/>
          </a:xfrm>
          <a:custGeom>
            <a:avLst/>
            <a:gdLst/>
            <a:ahLst/>
            <a:cxnLst/>
            <a:rect l="l" t="t" r="r" b="b"/>
            <a:pathLst>
              <a:path w="8347527" h="2817290">
                <a:moveTo>
                  <a:pt x="0" y="0"/>
                </a:moveTo>
                <a:lnTo>
                  <a:pt x="8347527" y="0"/>
                </a:lnTo>
                <a:lnTo>
                  <a:pt x="8347527" y="2817290"/>
                </a:lnTo>
                <a:lnTo>
                  <a:pt x="0" y="281729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1000125"/>
            <a:ext cx="16155720" cy="5744458"/>
          </a:xfrm>
          <a:prstGeom prst="rect">
            <a:avLst/>
          </a:prstGeom>
        </p:spPr>
        <p:txBody>
          <a:bodyPr lIns="0" tIns="0" rIns="0" bIns="0" rtlCol="0" anchor="t">
            <a:spAutoFit/>
          </a:bodyPr>
          <a:lstStyle/>
          <a:p>
            <a:pPr marL="337864" lvl="1" algn="just">
              <a:lnSpc>
                <a:spcPts val="4068"/>
              </a:lnSpc>
            </a:pPr>
            <a:r>
              <a:rPr lang="en-US" sz="3129" b="1" dirty="0">
                <a:solidFill>
                  <a:srgbClr val="000000"/>
                </a:solidFill>
                <a:latin typeface="Open Sauce Bold"/>
                <a:ea typeface="Open Sauce Bold"/>
                <a:cs typeface="Open Sauce Bold"/>
                <a:sym typeface="Open Sauce Bold"/>
              </a:rPr>
              <a:t> Existing Models For RJ for Human Trafficking Survivors?</a:t>
            </a:r>
          </a:p>
          <a:p>
            <a:pPr marL="675728" lvl="1" indent="-337864" algn="just">
              <a:lnSpc>
                <a:spcPts val="4068"/>
              </a:lnSpc>
              <a:buFont typeface="Arial"/>
              <a:buChar char="•"/>
            </a:pPr>
            <a:endParaRPr lang="en-US" sz="3129" b="1" dirty="0">
              <a:solidFill>
                <a:srgbClr val="000000"/>
              </a:solidFill>
              <a:latin typeface="Open Sauce Bold"/>
              <a:ea typeface="Open Sauce Bold"/>
              <a:cs typeface="Open Sauce Bold"/>
              <a:sym typeface="Open Sauce Bold"/>
            </a:endParaRPr>
          </a:p>
          <a:p>
            <a:pPr marL="675728" lvl="1" indent="-337864" algn="just">
              <a:lnSpc>
                <a:spcPts val="4068"/>
              </a:lnSpc>
              <a:buFont typeface="Arial"/>
              <a:buChar char="•"/>
            </a:pPr>
            <a:endParaRPr lang="en-US" sz="3129" b="1" dirty="0">
              <a:solidFill>
                <a:srgbClr val="000000"/>
              </a:solidFill>
              <a:latin typeface="Open Sauce Bold"/>
              <a:ea typeface="Open Sauce Bold"/>
              <a:cs typeface="Open Sauce Bold"/>
              <a:sym typeface="Open Sauce Bold"/>
            </a:endParaRPr>
          </a:p>
          <a:p>
            <a:pPr marL="675728" lvl="1" indent="-337864" algn="just">
              <a:lnSpc>
                <a:spcPts val="4068"/>
              </a:lnSpc>
              <a:buFont typeface="Arial"/>
              <a:buChar char="•"/>
            </a:pPr>
            <a:r>
              <a:rPr lang="en-US" sz="3129" b="1" dirty="0">
                <a:solidFill>
                  <a:srgbClr val="000000"/>
                </a:solidFill>
                <a:latin typeface="Open Sauce Bold"/>
                <a:ea typeface="Open Sauce Bold"/>
                <a:cs typeface="Open Sauce Bold"/>
                <a:sym typeface="Open Sauce Bold"/>
              </a:rPr>
              <a:t>There are no program models currently available for human trafficking </a:t>
            </a:r>
          </a:p>
          <a:p>
            <a:pPr algn="just">
              <a:lnSpc>
                <a:spcPts val="4068"/>
              </a:lnSpc>
            </a:pPr>
            <a:endParaRPr lang="en-US" sz="3129" b="1" dirty="0">
              <a:solidFill>
                <a:srgbClr val="000000"/>
              </a:solidFill>
              <a:latin typeface="Open Sauce Bold"/>
              <a:ea typeface="Open Sauce Bold"/>
              <a:cs typeface="Open Sauce Bold"/>
              <a:sym typeface="Open Sauce Bold"/>
            </a:endParaRPr>
          </a:p>
          <a:p>
            <a:pPr marL="675728" lvl="1" indent="-337864" algn="just">
              <a:lnSpc>
                <a:spcPts val="4068"/>
              </a:lnSpc>
              <a:buFont typeface="Arial"/>
              <a:buChar char="•"/>
            </a:pPr>
            <a:r>
              <a:rPr lang="en-US" sz="3129" b="1" dirty="0">
                <a:solidFill>
                  <a:srgbClr val="000000"/>
                </a:solidFill>
                <a:latin typeface="Open Sauce Bold"/>
                <a:ea typeface="Open Sauce Bold"/>
                <a:cs typeface="Open Sauce Bold"/>
                <a:sym typeface="Open Sauce Bold"/>
              </a:rPr>
              <a:t>RJ Models exist for interpersonal violence such as sexual assault, domestic violence and other violent crimes. </a:t>
            </a:r>
          </a:p>
          <a:p>
            <a:pPr algn="just">
              <a:lnSpc>
                <a:spcPts val="4068"/>
              </a:lnSpc>
            </a:pPr>
            <a:endParaRPr lang="en-US" sz="3129" b="1" dirty="0">
              <a:solidFill>
                <a:srgbClr val="000000"/>
              </a:solidFill>
              <a:latin typeface="Open Sauce Bold"/>
              <a:ea typeface="Open Sauce Bold"/>
              <a:cs typeface="Open Sauce Bold"/>
              <a:sym typeface="Open Sauce Bold"/>
            </a:endParaRPr>
          </a:p>
          <a:p>
            <a:pPr marL="675728" lvl="1" indent="-337864" algn="just">
              <a:lnSpc>
                <a:spcPts val="4068"/>
              </a:lnSpc>
              <a:buFont typeface="Arial"/>
              <a:buChar char="•"/>
            </a:pPr>
            <a:r>
              <a:rPr lang="en-US" sz="3129" b="1" dirty="0">
                <a:solidFill>
                  <a:srgbClr val="000000"/>
                </a:solidFill>
                <a:latin typeface="Open Sauce Bold"/>
                <a:ea typeface="Open Sauce Bold"/>
                <a:cs typeface="Open Sauce Bold"/>
                <a:sym typeface="Open Sauce Bold"/>
              </a:rPr>
              <a:t>Communities and jurisdictions throughout the US and Canada, as well as other global actors, are all exploring increased use of RJ but evidience based data is still limited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1247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n-US"/>
          </a:p>
        </p:txBody>
      </p:sp>
      <p:sp>
        <p:nvSpPr>
          <p:cNvPr id="3" name="TextBox 3"/>
          <p:cNvSpPr txBox="1"/>
          <p:nvPr/>
        </p:nvSpPr>
        <p:spPr>
          <a:xfrm>
            <a:off x="653088" y="495478"/>
            <a:ext cx="19389529" cy="657744"/>
          </a:xfrm>
          <a:prstGeom prst="rect">
            <a:avLst/>
          </a:prstGeom>
        </p:spPr>
        <p:txBody>
          <a:bodyPr lIns="0" tIns="0" rIns="0" bIns="0" rtlCol="0" anchor="t">
            <a:spAutoFit/>
          </a:bodyPr>
          <a:lstStyle/>
          <a:p>
            <a:pPr marL="0" lvl="0" indent="0" algn="l">
              <a:lnSpc>
                <a:spcPts val="5359"/>
              </a:lnSpc>
              <a:spcBef>
                <a:spcPct val="0"/>
              </a:spcBef>
            </a:pPr>
            <a:r>
              <a:rPr lang="en-US" sz="3883" spc="135" dirty="0">
                <a:solidFill>
                  <a:srgbClr val="010101"/>
                </a:solidFill>
                <a:latin typeface="Archivo Black"/>
                <a:ea typeface="Archivo Black"/>
                <a:cs typeface="Archivo Black"/>
                <a:sym typeface="Archivo Black"/>
              </a:rPr>
              <a:t>  ADDRESSING VIOLENCE WITH RJ Approaches Works</a:t>
            </a:r>
          </a:p>
        </p:txBody>
      </p:sp>
      <p:sp>
        <p:nvSpPr>
          <p:cNvPr id="4" name="TextBox 4"/>
          <p:cNvSpPr txBox="1"/>
          <p:nvPr/>
        </p:nvSpPr>
        <p:spPr>
          <a:xfrm>
            <a:off x="970852" y="1337609"/>
            <a:ext cx="8167753" cy="3778470"/>
          </a:xfrm>
          <a:prstGeom prst="rect">
            <a:avLst/>
          </a:prstGeom>
        </p:spPr>
        <p:txBody>
          <a:bodyPr lIns="0" tIns="0" rIns="0" bIns="0" rtlCol="0" anchor="t">
            <a:spAutoFit/>
          </a:bodyPr>
          <a:lstStyle/>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Sexual violence</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Community harm</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Domestic violence</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Familial violence</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Systemic violence</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Racial violence</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Political violence</a:t>
            </a:r>
          </a:p>
          <a:p>
            <a:pPr marL="514762" lvl="1" indent="-257381" algn="l">
              <a:lnSpc>
                <a:spcPts val="3337"/>
              </a:lnSpc>
              <a:buFont typeface="Arial"/>
              <a:buChar char="•"/>
            </a:pPr>
            <a:r>
              <a:rPr lang="en-US" sz="2384" b="1" spc="-47" dirty="0">
                <a:solidFill>
                  <a:srgbClr val="010101"/>
                </a:solidFill>
                <a:latin typeface="Montserrat Light Bold"/>
                <a:ea typeface="Montserrat Light Bold"/>
                <a:cs typeface="Montserrat Light Bold"/>
                <a:sym typeface="Montserrat Light Bold"/>
              </a:rPr>
              <a:t>Hate violence</a:t>
            </a:r>
          </a:p>
          <a:p>
            <a:pPr algn="l">
              <a:lnSpc>
                <a:spcPts val="3337"/>
              </a:lnSpc>
            </a:pPr>
            <a:endParaRPr lang="en-US" sz="2384" b="1" spc="-47" dirty="0">
              <a:solidFill>
                <a:srgbClr val="010101"/>
              </a:solidFill>
              <a:latin typeface="Montserrat Light Bold"/>
              <a:ea typeface="Montserrat Light Bold"/>
              <a:cs typeface="Montserrat Light Bold"/>
              <a:sym typeface="Montserrat Light Bold"/>
            </a:endParaRPr>
          </a:p>
        </p:txBody>
      </p:sp>
      <p:sp>
        <p:nvSpPr>
          <p:cNvPr id="5" name="Freeform 5"/>
          <p:cNvSpPr/>
          <p:nvPr/>
        </p:nvSpPr>
        <p:spPr>
          <a:xfrm>
            <a:off x="12104913" y="1282954"/>
            <a:ext cx="5212235" cy="6743900"/>
          </a:xfrm>
          <a:custGeom>
            <a:avLst/>
            <a:gdLst/>
            <a:ahLst/>
            <a:cxnLst/>
            <a:rect l="l" t="t" r="r" b="b"/>
            <a:pathLst>
              <a:path w="5212235" h="6743900">
                <a:moveTo>
                  <a:pt x="0" y="0"/>
                </a:moveTo>
                <a:lnTo>
                  <a:pt x="5212235" y="0"/>
                </a:lnTo>
                <a:lnTo>
                  <a:pt x="5212235" y="6743900"/>
                </a:lnTo>
                <a:lnTo>
                  <a:pt x="0" y="67439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359231" y="4937001"/>
            <a:ext cx="11647713" cy="6179705"/>
          </a:xfrm>
          <a:prstGeom prst="rect">
            <a:avLst/>
          </a:prstGeom>
        </p:spPr>
        <p:txBody>
          <a:bodyPr wrap="square" lIns="0" tIns="0" rIns="0" bIns="0" rtlCol="0" anchor="t">
            <a:spAutoFit/>
          </a:bodyPr>
          <a:lstStyle/>
          <a:p>
            <a:pPr algn="l"/>
            <a:r>
              <a:rPr lang="en-US" sz="2451" b="1" spc="-49" dirty="0">
                <a:solidFill>
                  <a:srgbClr val="010101"/>
                </a:solidFill>
                <a:latin typeface="Montserrat Light Bold"/>
                <a:ea typeface="Montserrat Light Bold"/>
                <a:cs typeface="Montserrat Light Bold"/>
                <a:sym typeface="Montserrat Light Bold"/>
              </a:rPr>
              <a:t>COSA: Circles of Support and Accountability. </a:t>
            </a:r>
          </a:p>
          <a:p>
            <a:pPr algn="l"/>
            <a:endParaRPr lang="en-US" sz="2451" b="1" spc="-49" dirty="0">
              <a:solidFill>
                <a:srgbClr val="010101"/>
              </a:solidFill>
              <a:latin typeface="Montserrat Light Bold"/>
              <a:ea typeface="Montserrat Light Bold"/>
              <a:cs typeface="Montserrat Light Bold"/>
              <a:sym typeface="Montserrat Light Bold"/>
            </a:endParaRPr>
          </a:p>
          <a:p>
            <a:pPr algn="l"/>
            <a:r>
              <a:rPr lang="en-US" sz="2451" b="1" spc="-49" dirty="0">
                <a:solidFill>
                  <a:srgbClr val="010101"/>
                </a:solidFill>
                <a:latin typeface="Montserrat Light Bold"/>
                <a:ea typeface="Montserrat Light Bold"/>
                <a:cs typeface="Montserrat Light Bold"/>
                <a:sym typeface="Montserrat Light Bold"/>
              </a:rPr>
              <a:t>An independent study found that those who participated in COSA were 70% less likely to re-offend. Likely due to core principles of inclusion. </a:t>
            </a:r>
          </a:p>
          <a:p>
            <a:pPr algn="l"/>
            <a:endParaRPr lang="en-US" sz="2451" b="1" spc="-49" dirty="0">
              <a:solidFill>
                <a:srgbClr val="010101"/>
              </a:solidFill>
              <a:latin typeface="Montserrat Light Bold"/>
              <a:ea typeface="Montserrat Light Bold"/>
              <a:cs typeface="Montserrat Light Bold"/>
              <a:sym typeface="Montserrat Light Bold"/>
            </a:endParaRPr>
          </a:p>
          <a:p>
            <a:pPr algn="l"/>
            <a:r>
              <a:rPr lang="en-US" sz="2451" b="1" spc="-49" dirty="0">
                <a:solidFill>
                  <a:srgbClr val="010101"/>
                </a:solidFill>
                <a:latin typeface="Montserrat Light Bold"/>
                <a:ea typeface="Montserrat Light Bold"/>
                <a:cs typeface="Montserrat Light Bold"/>
                <a:sym typeface="Montserrat Light Bold"/>
              </a:rPr>
              <a:t>Many programs have data that shows  90% of responsible parties do not re-offend in cases involving violent crimes.</a:t>
            </a:r>
          </a:p>
          <a:p>
            <a:pPr algn="l"/>
            <a:endParaRPr lang="en-US" sz="2451" b="1" spc="-49" dirty="0">
              <a:solidFill>
                <a:srgbClr val="010101"/>
              </a:solidFill>
              <a:latin typeface="Montserrat Light Bold"/>
              <a:ea typeface="Montserrat Light Bold"/>
              <a:cs typeface="Montserrat Light Bold"/>
              <a:sym typeface="Montserrat Light Bold"/>
            </a:endParaRPr>
          </a:p>
          <a:p>
            <a:pPr algn="l"/>
            <a:r>
              <a:rPr lang="en-US" sz="2451" b="1" spc="-49" dirty="0">
                <a:solidFill>
                  <a:srgbClr val="010101"/>
                </a:solidFill>
                <a:latin typeface="Montserrat Light Bold"/>
                <a:ea typeface="Montserrat Light Bold"/>
                <a:cs typeface="Montserrat Light Bold"/>
                <a:sym typeface="Montserrat Light Bold"/>
              </a:rPr>
              <a:t>Data shows that PTSD for Survivors is reduced by RJ process while it increases  in traditional criminal processes.</a:t>
            </a:r>
          </a:p>
          <a:p>
            <a:pPr algn="l"/>
            <a:endParaRPr lang="en-US" sz="2451" b="1" spc="-49" dirty="0">
              <a:solidFill>
                <a:srgbClr val="010101"/>
              </a:solidFill>
              <a:latin typeface="Montserrat Light Bold"/>
              <a:ea typeface="Montserrat Light Bold"/>
              <a:cs typeface="Montserrat Light Bold"/>
              <a:sym typeface="Montserrat Light Bold"/>
            </a:endParaRPr>
          </a:p>
          <a:p>
            <a:pPr algn="l"/>
            <a:r>
              <a:rPr lang="en-US" sz="2451" b="1" spc="-49" dirty="0">
                <a:solidFill>
                  <a:srgbClr val="010101"/>
                </a:solidFill>
                <a:latin typeface="Montserrat Light Bold"/>
                <a:ea typeface="Montserrat Light Bold"/>
                <a:cs typeface="Montserrat Light Bold"/>
                <a:sym typeface="Montserrat Light Bold"/>
              </a:rPr>
              <a:t>Survivors report they would do the program again/recommend it to another survivor.</a:t>
            </a:r>
          </a:p>
          <a:p>
            <a:pPr algn="l">
              <a:lnSpc>
                <a:spcPts val="3431"/>
              </a:lnSpc>
            </a:pPr>
            <a:endParaRPr lang="en-US" sz="2451" b="1" spc="-49" dirty="0">
              <a:solidFill>
                <a:srgbClr val="010101"/>
              </a:solidFill>
              <a:latin typeface="Montserrat Light Bold"/>
              <a:ea typeface="Montserrat Light Bold"/>
              <a:cs typeface="Montserrat Light Bold"/>
              <a:sym typeface="Montserrat Light Bold"/>
            </a:endParaRPr>
          </a:p>
          <a:p>
            <a:pPr algn="l">
              <a:lnSpc>
                <a:spcPts val="3431"/>
              </a:lnSpc>
            </a:pPr>
            <a:r>
              <a:rPr lang="en-US" sz="2451" b="1" spc="-49" dirty="0">
                <a:solidFill>
                  <a:srgbClr val="010101"/>
                </a:solidFill>
                <a:latin typeface="Montserrat Light Bold"/>
                <a:ea typeface="Montserrat Light Bold"/>
                <a:cs typeface="Montserrat Light Bold"/>
                <a:sym typeface="Montserrat Light Bold"/>
              </a:rPr>
              <a:t> </a:t>
            </a:r>
          </a:p>
          <a:p>
            <a:pPr algn="l">
              <a:lnSpc>
                <a:spcPts val="3431"/>
              </a:lnSpc>
            </a:pPr>
            <a:endParaRPr lang="en-US" sz="2451" b="1" spc="-49" dirty="0">
              <a:solidFill>
                <a:srgbClr val="010101"/>
              </a:solidFill>
              <a:latin typeface="Montserrat Light Bold"/>
              <a:ea typeface="Montserrat Light Bold"/>
              <a:cs typeface="Montserrat Light Bold"/>
              <a:sym typeface="Montserrat Light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Freeform 3"/>
          <p:cNvSpPr/>
          <p:nvPr/>
        </p:nvSpPr>
        <p:spPr>
          <a:xfrm>
            <a:off x="-2851615" y="7469710"/>
            <a:ext cx="8347527" cy="2817290"/>
          </a:xfrm>
          <a:custGeom>
            <a:avLst/>
            <a:gdLst/>
            <a:ahLst/>
            <a:cxnLst/>
            <a:rect l="l" t="t" r="r" b="b"/>
            <a:pathLst>
              <a:path w="8347527" h="2817290">
                <a:moveTo>
                  <a:pt x="0" y="0"/>
                </a:moveTo>
                <a:lnTo>
                  <a:pt x="8347527" y="0"/>
                </a:lnTo>
                <a:lnTo>
                  <a:pt x="8347527" y="2817290"/>
                </a:lnTo>
                <a:lnTo>
                  <a:pt x="0" y="281729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1000125"/>
            <a:ext cx="15735300" cy="9760301"/>
          </a:xfrm>
          <a:prstGeom prst="rect">
            <a:avLst/>
          </a:prstGeom>
        </p:spPr>
        <p:txBody>
          <a:bodyPr wrap="square" lIns="0" tIns="0" rIns="0" bIns="0" rtlCol="0" anchor="t">
            <a:spAutoFit/>
          </a:bodyPr>
          <a:lstStyle/>
          <a:p>
            <a:pPr marL="337864" lvl="1" algn="just">
              <a:lnSpc>
                <a:spcPts val="4068"/>
              </a:lnSpc>
            </a:pPr>
            <a:r>
              <a:rPr lang="en-US" sz="3129" b="1" dirty="0">
                <a:solidFill>
                  <a:srgbClr val="000000"/>
                </a:solidFill>
                <a:latin typeface="Open Sauce Bold"/>
                <a:ea typeface="Open Sauce Bold"/>
                <a:cs typeface="Open Sauce Bold"/>
                <a:sym typeface="Open Sauce Bold"/>
              </a:rPr>
              <a:t> RJ Model: The Very Basics</a:t>
            </a: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lnSpc>
                <a:spcPts val="4068"/>
              </a:lnSpc>
            </a:pPr>
            <a:r>
              <a:rPr lang="en-US" sz="3129" b="1" dirty="0">
                <a:solidFill>
                  <a:srgbClr val="000000"/>
                </a:solidFill>
                <a:latin typeface="Open Sauce Bold"/>
                <a:ea typeface="Open Sauce Bold"/>
                <a:cs typeface="Open Sauce Bold"/>
                <a:sym typeface="Open Sauce Bold"/>
              </a:rPr>
              <a:t>-Access to Supportive Services for Survivor AND Responsible Party</a:t>
            </a:r>
          </a:p>
          <a:p>
            <a:pPr marL="337864" lvl="1" algn="just">
              <a:lnSpc>
                <a:spcPts val="4068"/>
              </a:lnSpc>
            </a:pPr>
            <a:r>
              <a:rPr lang="en-US" sz="3129" b="1" dirty="0">
                <a:solidFill>
                  <a:srgbClr val="000000"/>
                </a:solidFill>
                <a:latin typeface="Open Sauce Bold"/>
                <a:ea typeface="Open Sauce Bold"/>
                <a:cs typeface="Open Sauce Bold"/>
                <a:sym typeface="Open Sauce Bold"/>
              </a:rPr>
              <a:t>-Restorative Dialogue Process</a:t>
            </a:r>
          </a:p>
          <a:p>
            <a:pPr marL="337864" lvl="1" algn="just">
              <a:lnSpc>
                <a:spcPts val="4068"/>
              </a:lnSpc>
            </a:pPr>
            <a:r>
              <a:rPr lang="en-US" sz="3129" b="1" dirty="0">
                <a:solidFill>
                  <a:srgbClr val="000000"/>
                </a:solidFill>
                <a:latin typeface="Open Sauce Bold"/>
                <a:ea typeface="Open Sauce Bold"/>
                <a:cs typeface="Open Sauce Bold"/>
                <a:sym typeface="Open Sauce Bold"/>
              </a:rPr>
              <a:t>-Plan of Accountability/Repair Harm  For Responsible Party </a:t>
            </a: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r>
              <a:rPr lang="en-US" sz="3129" b="1" dirty="0">
                <a:solidFill>
                  <a:srgbClr val="000000"/>
                </a:solidFill>
                <a:latin typeface="Open Sauce Bold"/>
                <a:ea typeface="Open Sauce Bold"/>
                <a:cs typeface="Open Sauce Bold"/>
                <a:sym typeface="Open Sauce Bold"/>
              </a:rPr>
              <a:t>Based on the Questions:</a:t>
            </a:r>
          </a:p>
          <a:p>
            <a:pPr marL="337864" lvl="1" algn="just"/>
            <a:endParaRPr lang="en-US" sz="3100" b="1" spc="385" dirty="0">
              <a:solidFill>
                <a:srgbClr val="231F20"/>
              </a:solidFill>
              <a:latin typeface="Open Sauce Bold" panose="020B0604020202020204" charset="0"/>
              <a:ea typeface="Montserrat Light Bold"/>
              <a:cs typeface="Montserrat Light Bold"/>
              <a:sym typeface="Montserrat Light Bold"/>
            </a:endParaRPr>
          </a:p>
          <a:p>
            <a:pPr marL="337864" lvl="1">
              <a:lnSpc>
                <a:spcPts val="3720"/>
              </a:lnSpc>
            </a:pPr>
            <a:r>
              <a:rPr lang="en-US" sz="3100" b="1" spc="385" dirty="0">
                <a:solidFill>
                  <a:srgbClr val="231F20"/>
                </a:solidFill>
                <a:latin typeface="Open Sauce Bold" panose="020B0604020202020204" charset="0"/>
                <a:ea typeface="Montserrat Light Bold"/>
                <a:cs typeface="Montserrat Light Bold"/>
                <a:sym typeface="Montserrat Light Bold"/>
              </a:rPr>
              <a:t>What must be to be done to repair harm? What needs to change so it does not happen again </a:t>
            </a:r>
          </a:p>
          <a:p>
            <a:pPr marL="795064" lvl="1" indent="-457200" algn="just">
              <a:lnSpc>
                <a:spcPts val="4068"/>
              </a:lnSpc>
              <a:buFontTx/>
              <a:buChar char="-"/>
            </a:pPr>
            <a:r>
              <a:rPr lang="en-US" sz="2800" b="1" spc="385" dirty="0">
                <a:solidFill>
                  <a:srgbClr val="231F20"/>
                </a:solidFill>
                <a:latin typeface="Open Sauce Bold" panose="020B0604020202020204" charset="0"/>
                <a:ea typeface="Montserrat Light Bold"/>
                <a:cs typeface="Montserrat Light Bold"/>
                <a:sym typeface="Montserrat Light Bold"/>
              </a:rPr>
              <a:t>Kay </a:t>
            </a:r>
            <a:r>
              <a:rPr lang="en-US" sz="2800" b="1" spc="385" dirty="0" err="1">
                <a:solidFill>
                  <a:srgbClr val="231F20"/>
                </a:solidFill>
                <a:latin typeface="Open Sauce Bold" panose="020B0604020202020204" charset="0"/>
                <a:ea typeface="Montserrat Light Bold"/>
                <a:cs typeface="Montserrat Light Bold"/>
                <a:sym typeface="Montserrat Light Bold"/>
              </a:rPr>
              <a:t>Prannis</a:t>
            </a:r>
            <a:r>
              <a:rPr lang="en-US" sz="2800" b="1" spc="385" dirty="0">
                <a:solidFill>
                  <a:srgbClr val="231F20"/>
                </a:solidFill>
                <a:latin typeface="Open Sauce Bold" panose="020B0604020202020204" charset="0"/>
                <a:ea typeface="Montserrat Light Bold"/>
                <a:cs typeface="Montserrat Light Bold"/>
                <a:sym typeface="Montserrat Light Bold"/>
              </a:rPr>
              <a:t> </a:t>
            </a:r>
          </a:p>
          <a:p>
            <a:pPr marL="795064" lvl="1" indent="-457200" algn="just">
              <a:lnSpc>
                <a:spcPts val="4068"/>
              </a:lnSpc>
              <a:buFontTx/>
              <a:buChar char="-"/>
            </a:pPr>
            <a:endParaRPr lang="en-US" sz="2800" b="1" spc="385" dirty="0">
              <a:solidFill>
                <a:srgbClr val="231F20"/>
              </a:solidFill>
              <a:latin typeface="Montserrat Light Bold"/>
              <a:ea typeface="Montserrat Light Bold"/>
              <a:cs typeface="Montserrat Light Bold"/>
              <a:sym typeface="Montserrat Light Bold"/>
            </a:endParaRPr>
          </a:p>
          <a:p>
            <a:pPr marL="795064" lvl="1" indent="-457200" algn="just">
              <a:lnSpc>
                <a:spcPts val="4068"/>
              </a:lnSpc>
              <a:buFontTx/>
              <a:buChar char="-"/>
            </a:pPr>
            <a:r>
              <a:rPr lang="en-US" sz="2800" b="1" spc="-49" dirty="0">
                <a:solidFill>
                  <a:srgbClr val="010101"/>
                </a:solidFill>
                <a:latin typeface="Montserrat Light Bold"/>
                <a:ea typeface="Montserrat Light Bold"/>
                <a:cs typeface="Montserrat Light Bold"/>
                <a:sym typeface="Montserrat Light Bold"/>
              </a:rPr>
              <a:t>“What if accountability didn’t have to be scary?” - Mimi Kim</a:t>
            </a:r>
            <a:endParaRPr lang="en-US" sz="2800" b="1" spc="385" dirty="0">
              <a:solidFill>
                <a:srgbClr val="231F20"/>
              </a:solidFill>
              <a:latin typeface="Montserrat Light Bold"/>
              <a:ea typeface="Montserrat Light Bold"/>
              <a:cs typeface="Montserrat Light Bold"/>
              <a:sym typeface="Montserrat Light Bold"/>
            </a:endParaRP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a:p>
            <a:pPr marL="337864" lvl="1" algn="just">
              <a:lnSpc>
                <a:spcPts val="4068"/>
              </a:lnSpc>
            </a:pPr>
            <a:endParaRPr lang="en-US" sz="3129" b="1" dirty="0">
              <a:solidFill>
                <a:srgbClr val="000000"/>
              </a:solidFill>
              <a:latin typeface="Open Sauce Bold"/>
              <a:ea typeface="Open Sauce Bold"/>
              <a:cs typeface="Open Sauce Bold"/>
              <a:sym typeface="Open Sauce Bold"/>
            </a:endParaRPr>
          </a:p>
        </p:txBody>
      </p:sp>
    </p:spTree>
    <p:extLst>
      <p:ext uri="{BB962C8B-B14F-4D97-AF65-F5344CB8AC3E}">
        <p14:creationId xmlns:p14="http://schemas.microsoft.com/office/powerpoint/2010/main" val="114825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3389148" y="1028700"/>
            <a:ext cx="18504581" cy="2258023"/>
            <a:chOff x="0" y="0"/>
            <a:chExt cx="1793610" cy="218865"/>
          </a:xfrm>
        </p:grpSpPr>
        <p:sp>
          <p:nvSpPr>
            <p:cNvPr id="4" name="Freeform 4"/>
            <p:cNvSpPr/>
            <p:nvPr/>
          </p:nvSpPr>
          <p:spPr>
            <a:xfrm>
              <a:off x="0" y="0"/>
              <a:ext cx="1793610" cy="218865"/>
            </a:xfrm>
            <a:custGeom>
              <a:avLst/>
              <a:gdLst/>
              <a:ahLst/>
              <a:cxnLst/>
              <a:rect l="l" t="t" r="r" b="b"/>
              <a:pathLst>
                <a:path w="1793610" h="218865">
                  <a:moveTo>
                    <a:pt x="1590410" y="0"/>
                  </a:moveTo>
                  <a:lnTo>
                    <a:pt x="0" y="0"/>
                  </a:lnTo>
                  <a:lnTo>
                    <a:pt x="203200" y="218865"/>
                  </a:lnTo>
                  <a:lnTo>
                    <a:pt x="1793610" y="218865"/>
                  </a:lnTo>
                  <a:lnTo>
                    <a:pt x="1590410"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590410" cy="237915"/>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1028700" y="4151319"/>
            <a:ext cx="15478686" cy="6116631"/>
          </a:xfrm>
          <a:prstGeom prst="rect">
            <a:avLst/>
          </a:prstGeom>
        </p:spPr>
        <p:txBody>
          <a:bodyPr lIns="0" tIns="0" rIns="0" bIns="0" rtlCol="0" anchor="t">
            <a:spAutoFit/>
          </a:bodyPr>
          <a:lstStyle/>
          <a:p>
            <a:pPr marL="614773" lvl="1" indent="-307386" algn="l">
              <a:lnSpc>
                <a:spcPts val="3929"/>
              </a:lnSpc>
              <a:buFont typeface="Arial"/>
              <a:buChar char="•"/>
            </a:pPr>
            <a:r>
              <a:rPr lang="en-US" sz="2847" b="1" u="sng" spc="279">
                <a:solidFill>
                  <a:srgbClr val="231F20"/>
                </a:solidFill>
                <a:latin typeface="Montserrat Light Bold"/>
                <a:ea typeface="Montserrat Light Bold"/>
                <a:cs typeface="Montserrat Light Bold"/>
                <a:sym typeface="Montserrat Light Bold"/>
              </a:rPr>
              <a:t>Phase 1</a:t>
            </a:r>
            <a:r>
              <a:rPr lang="en-US" sz="2847" b="1" spc="279">
                <a:solidFill>
                  <a:srgbClr val="231F20"/>
                </a:solidFill>
                <a:latin typeface="Montserrat Light Bold"/>
                <a:ea typeface="Montserrat Light Bold"/>
                <a:cs typeface="Montserrat Light Bold"/>
                <a:sym typeface="Montserrat Light Bold"/>
              </a:rPr>
              <a:t> Deny, Minimize, Justify, Deflect, Blame/Self-blame, Seek Revenge, Abuse Substances, Harm Others/Harm Self, Isolate, Disassociate (All Colors).  </a:t>
            </a:r>
          </a:p>
          <a:p>
            <a:pPr marL="614773" lvl="1" indent="-307386" algn="l">
              <a:lnSpc>
                <a:spcPts val="3929"/>
              </a:lnSpc>
              <a:buFont typeface="Arial"/>
              <a:buChar char="•"/>
            </a:pPr>
            <a:r>
              <a:rPr lang="en-US" sz="2847" b="1" u="sng" spc="279">
                <a:solidFill>
                  <a:srgbClr val="231F20"/>
                </a:solidFill>
                <a:latin typeface="Montserrat Light Bold"/>
                <a:ea typeface="Montserrat Light Bold"/>
                <a:cs typeface="Montserrat Light Bold"/>
                <a:sym typeface="Montserrat Light Bold"/>
              </a:rPr>
              <a:t>Phase 2 </a:t>
            </a:r>
            <a:r>
              <a:rPr lang="en-US" sz="2847" b="1" spc="279">
                <a:solidFill>
                  <a:srgbClr val="231F20"/>
                </a:solidFill>
                <a:latin typeface="Montserrat Light Bold"/>
                <a:ea typeface="Montserrat Light Bold"/>
                <a:cs typeface="Montserrat Light Bold"/>
                <a:sym typeface="Montserrat Light Bold"/>
              </a:rPr>
              <a:t>Acknowledge the impact, feel anger and grief (Green + Blue + Orange)Take responsibility for the impact, feel remorse (Purple + Orange) Let go, stop identifying with/perpetuating the harm (Green + Blue).  </a:t>
            </a:r>
          </a:p>
          <a:p>
            <a:pPr marL="614773" lvl="1" indent="-307386" algn="l">
              <a:lnSpc>
                <a:spcPts val="3929"/>
              </a:lnSpc>
              <a:buFont typeface="Arial"/>
              <a:buChar char="•"/>
            </a:pPr>
            <a:r>
              <a:rPr lang="en-US" sz="2847" b="1" u="sng" spc="279">
                <a:solidFill>
                  <a:srgbClr val="231F20"/>
                </a:solidFill>
                <a:latin typeface="Montserrat Light Bold"/>
                <a:ea typeface="Montserrat Light Bold"/>
                <a:cs typeface="Montserrat Light Bold"/>
                <a:sym typeface="Montserrat Light Bold"/>
              </a:rPr>
              <a:t>Phase 3</a:t>
            </a:r>
            <a:r>
              <a:rPr lang="en-US" sz="2847" b="1" spc="279">
                <a:solidFill>
                  <a:srgbClr val="231F20"/>
                </a:solidFill>
                <a:latin typeface="Montserrat Light Bold"/>
                <a:ea typeface="Montserrat Light Bold"/>
                <a:cs typeface="Montserrat Light Bold"/>
                <a:sym typeface="Montserrat Light Bold"/>
              </a:rPr>
              <a:t> Make genuine apologies and amends, Self-forgive (Purple + Orange + Blue)</a:t>
            </a:r>
          </a:p>
          <a:p>
            <a:pPr algn="l">
              <a:lnSpc>
                <a:spcPts val="3929"/>
              </a:lnSpc>
            </a:pPr>
            <a:endParaRPr lang="en-US" sz="2847" b="1" spc="279">
              <a:solidFill>
                <a:srgbClr val="231F20"/>
              </a:solidFill>
              <a:latin typeface="Montserrat Light Bold"/>
              <a:ea typeface="Montserrat Light Bold"/>
              <a:cs typeface="Montserrat Light Bold"/>
              <a:sym typeface="Montserrat Light Bold"/>
            </a:endParaRPr>
          </a:p>
          <a:p>
            <a:pPr algn="l">
              <a:lnSpc>
                <a:spcPts val="3929"/>
              </a:lnSpc>
            </a:pPr>
            <a:r>
              <a:rPr lang="en-US" sz="2847" b="1" u="sng" spc="279">
                <a:solidFill>
                  <a:srgbClr val="231F20"/>
                </a:solidFill>
                <a:latin typeface="Montserrat Light Bold"/>
                <a:ea typeface="Montserrat Light Bold"/>
                <a:cs typeface="Montserrat Light Bold"/>
                <a:sym typeface="Montserrat Light Bold"/>
                <a:hlinkClick r:id="rId4" tooltip="https://hiddenwatercircle.org/a-path-to-healing"/>
              </a:rPr>
              <a:t>https://hiddenwatercircle.org/a-path-to-healing</a:t>
            </a:r>
            <a:r>
              <a:rPr lang="en-US" sz="2847" b="1" spc="279">
                <a:solidFill>
                  <a:srgbClr val="231F20"/>
                </a:solidFill>
                <a:latin typeface="Montserrat Light Bold"/>
                <a:ea typeface="Montserrat Light Bold"/>
                <a:cs typeface="Montserrat Light Bold"/>
                <a:sym typeface="Montserrat Light Bold"/>
              </a:rPr>
              <a:t> </a:t>
            </a:r>
          </a:p>
          <a:p>
            <a:pPr marL="0" lvl="0" indent="0" algn="l">
              <a:lnSpc>
                <a:spcPts val="3929"/>
              </a:lnSpc>
              <a:spcBef>
                <a:spcPct val="0"/>
              </a:spcBef>
            </a:pPr>
            <a:endParaRPr lang="en-US" sz="2847" b="1" spc="279">
              <a:solidFill>
                <a:srgbClr val="231F20"/>
              </a:solidFill>
              <a:latin typeface="Montserrat Light Bold"/>
              <a:ea typeface="Montserrat Light Bold"/>
              <a:cs typeface="Montserrat Light Bold"/>
              <a:sym typeface="Montserrat Light Bold"/>
            </a:endParaRPr>
          </a:p>
        </p:txBody>
      </p:sp>
      <p:sp>
        <p:nvSpPr>
          <p:cNvPr id="7" name="TextBox 7"/>
          <p:cNvSpPr txBox="1"/>
          <p:nvPr/>
        </p:nvSpPr>
        <p:spPr>
          <a:xfrm>
            <a:off x="1028700" y="1534539"/>
            <a:ext cx="11344745" cy="1132046"/>
          </a:xfrm>
          <a:prstGeom prst="rect">
            <a:avLst/>
          </a:prstGeom>
        </p:spPr>
        <p:txBody>
          <a:bodyPr lIns="0" tIns="0" rIns="0" bIns="0" rtlCol="0" anchor="t">
            <a:spAutoFit/>
          </a:bodyPr>
          <a:lstStyle/>
          <a:p>
            <a:pPr marL="0" lvl="0" indent="0" algn="ctr">
              <a:lnSpc>
                <a:spcPts val="9286"/>
              </a:lnSpc>
              <a:spcBef>
                <a:spcPct val="0"/>
              </a:spcBef>
            </a:pPr>
            <a:r>
              <a:rPr lang="en-US" sz="6729" spc="53">
                <a:solidFill>
                  <a:srgbClr val="FFFFFF"/>
                </a:solidFill>
                <a:latin typeface="Archivo Black"/>
                <a:ea typeface="Archivo Black"/>
                <a:cs typeface="Archivo Black"/>
                <a:sym typeface="Archivo Black"/>
              </a:rPr>
              <a:t>FROM HIDDEN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4838642" y="307538"/>
            <a:ext cx="19354610" cy="1008512"/>
            <a:chOff x="0" y="0"/>
            <a:chExt cx="1876002" cy="97753"/>
          </a:xfrm>
        </p:grpSpPr>
        <p:sp>
          <p:nvSpPr>
            <p:cNvPr id="4" name="Freeform 4"/>
            <p:cNvSpPr/>
            <p:nvPr/>
          </p:nvSpPr>
          <p:spPr>
            <a:xfrm>
              <a:off x="0" y="0"/>
              <a:ext cx="1876002" cy="97753"/>
            </a:xfrm>
            <a:custGeom>
              <a:avLst/>
              <a:gdLst/>
              <a:ahLst/>
              <a:cxnLst/>
              <a:rect l="l" t="t" r="r" b="b"/>
              <a:pathLst>
                <a:path w="1876002" h="97753">
                  <a:moveTo>
                    <a:pt x="1672802" y="0"/>
                  </a:moveTo>
                  <a:lnTo>
                    <a:pt x="0" y="0"/>
                  </a:lnTo>
                  <a:lnTo>
                    <a:pt x="203200" y="97753"/>
                  </a:lnTo>
                  <a:lnTo>
                    <a:pt x="1876002" y="97753"/>
                  </a:lnTo>
                  <a:lnTo>
                    <a:pt x="1672802" y="0"/>
                  </a:lnTo>
                  <a:close/>
                </a:path>
              </a:pathLst>
            </a:custGeom>
            <a:solidFill>
              <a:srgbClr val="010101"/>
            </a:solidFill>
            <a:ln cap="sq">
              <a:noFill/>
              <a:prstDash val="solid"/>
              <a:miter/>
            </a:ln>
          </p:spPr>
          <p:txBody>
            <a:bodyPr/>
            <a:lstStyle/>
            <a:p>
              <a:endParaRPr lang="en-US"/>
            </a:p>
          </p:txBody>
        </p:sp>
        <p:sp>
          <p:nvSpPr>
            <p:cNvPr id="5" name="TextBox 5"/>
            <p:cNvSpPr txBox="1"/>
            <p:nvPr/>
          </p:nvSpPr>
          <p:spPr>
            <a:xfrm>
              <a:off x="101600" y="-19050"/>
              <a:ext cx="1672802" cy="11680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TextBox 6"/>
          <p:cNvSpPr txBox="1"/>
          <p:nvPr/>
        </p:nvSpPr>
        <p:spPr>
          <a:xfrm>
            <a:off x="735930" y="439987"/>
            <a:ext cx="10181732" cy="876064"/>
          </a:xfrm>
          <a:prstGeom prst="rect">
            <a:avLst/>
          </a:prstGeom>
        </p:spPr>
        <p:txBody>
          <a:bodyPr lIns="0" tIns="0" rIns="0" bIns="0" rtlCol="0" anchor="t">
            <a:spAutoFit/>
          </a:bodyPr>
          <a:lstStyle/>
          <a:p>
            <a:pPr marL="0" lvl="0" indent="0" algn="ctr">
              <a:lnSpc>
                <a:spcPts val="6914"/>
              </a:lnSpc>
              <a:spcBef>
                <a:spcPct val="0"/>
              </a:spcBef>
            </a:pPr>
            <a:r>
              <a:rPr lang="en-US" sz="5010" b="1" spc="491">
                <a:solidFill>
                  <a:srgbClr val="FFFBFB"/>
                </a:solidFill>
                <a:latin typeface="Montserrat Light Bold"/>
                <a:ea typeface="Montserrat Light Bold"/>
                <a:cs typeface="Montserrat Light Bold"/>
                <a:sym typeface="Montserrat Light Bold"/>
              </a:rPr>
              <a:t>In Practice</a:t>
            </a:r>
          </a:p>
        </p:txBody>
      </p:sp>
      <p:sp>
        <p:nvSpPr>
          <p:cNvPr id="7" name="TextBox 7"/>
          <p:cNvSpPr txBox="1"/>
          <p:nvPr/>
        </p:nvSpPr>
        <p:spPr>
          <a:xfrm>
            <a:off x="1" y="1714500"/>
            <a:ext cx="17259300" cy="7147598"/>
          </a:xfrm>
          <a:prstGeom prst="rect">
            <a:avLst/>
          </a:prstGeom>
        </p:spPr>
        <p:txBody>
          <a:bodyPr wrap="square" lIns="0" tIns="0" rIns="0" bIns="0" rtlCol="0" anchor="t">
            <a:spAutoFit/>
          </a:bodyPr>
          <a:lstStyle/>
          <a:p>
            <a:pPr algn="l">
              <a:lnSpc>
                <a:spcPts val="3457"/>
              </a:lnSpc>
              <a:spcBef>
                <a:spcPct val="0"/>
              </a:spcBef>
            </a:pPr>
            <a:r>
              <a:rPr lang="en-US" sz="2659" b="1" dirty="0">
                <a:solidFill>
                  <a:srgbClr val="000000"/>
                </a:solidFill>
                <a:latin typeface="Open Sauce Bold"/>
                <a:ea typeface="Open Sauce Bold"/>
                <a:cs typeface="Open Sauce Bold"/>
                <a:sym typeface="Open Sauce Bold"/>
              </a:rPr>
              <a:t>  All RJ requires trained and experienced facilitators  to oversee process </a:t>
            </a:r>
          </a:p>
          <a:p>
            <a:pPr algn="l">
              <a:lnSpc>
                <a:spcPts val="3457"/>
              </a:lnSpc>
              <a:spcBef>
                <a:spcPct val="0"/>
              </a:spcBef>
            </a:pPr>
            <a:endParaRPr lang="en-US" sz="2659" b="1" dirty="0">
              <a:solidFill>
                <a:srgbClr val="000000"/>
              </a:solidFill>
              <a:latin typeface="Open Sauce Bold"/>
              <a:ea typeface="Open Sauce Bold"/>
              <a:cs typeface="Open Sauce Bold"/>
              <a:sym typeface="Open Sauce Bold"/>
            </a:endParaRPr>
          </a:p>
          <a:p>
            <a:pPr algn="l">
              <a:lnSpc>
                <a:spcPts val="3457"/>
              </a:lnSpc>
              <a:spcBef>
                <a:spcPct val="0"/>
              </a:spcBef>
            </a:pPr>
            <a:r>
              <a:rPr lang="en-US" sz="2659" b="1" dirty="0">
                <a:solidFill>
                  <a:srgbClr val="000000"/>
                </a:solidFill>
                <a:latin typeface="Open Sauce Bold"/>
                <a:ea typeface="Open Sauce Bold"/>
                <a:cs typeface="Open Sauce Bold"/>
                <a:sym typeface="Open Sauce Bold"/>
              </a:rPr>
              <a:t>  General steps by facilitators: </a:t>
            </a:r>
          </a:p>
          <a:p>
            <a:pPr marL="574251" lvl="1" indent="-287126" algn="l">
              <a:lnSpc>
                <a:spcPts val="3457"/>
              </a:lnSpc>
              <a:buFont typeface="Arial"/>
              <a:buChar char="•"/>
            </a:pPr>
            <a:r>
              <a:rPr lang="en-US" sz="2659" b="1" dirty="0">
                <a:solidFill>
                  <a:srgbClr val="000000"/>
                </a:solidFill>
                <a:latin typeface="Open Sauce Bold"/>
                <a:ea typeface="Open Sauce Bold"/>
                <a:cs typeface="Open Sauce Bold"/>
                <a:sym typeface="Open Sauce Bold"/>
              </a:rPr>
              <a:t> look at what happened,  clear understanding of case</a:t>
            </a:r>
          </a:p>
          <a:p>
            <a:pPr marL="574251" lvl="1" indent="-287126" algn="l">
              <a:lnSpc>
                <a:spcPts val="3457"/>
              </a:lnSpc>
              <a:buFont typeface="Arial"/>
              <a:buChar char="•"/>
            </a:pPr>
            <a:r>
              <a:rPr lang="en-US" sz="2659" b="1" dirty="0">
                <a:solidFill>
                  <a:srgbClr val="000000"/>
                </a:solidFill>
                <a:latin typeface="Open Sauce Bold"/>
                <a:ea typeface="Open Sauce Bold"/>
                <a:cs typeface="Open Sauce Bold"/>
                <a:sym typeface="Open Sauce Bold"/>
              </a:rPr>
              <a:t> Contact with the person who caused harm and the person who has been harmed (if this is a    </a:t>
            </a:r>
          </a:p>
          <a:p>
            <a:pPr marL="287125" lvl="1" algn="l">
              <a:lnSpc>
                <a:spcPts val="3457"/>
              </a:lnSpc>
            </a:pPr>
            <a:r>
              <a:rPr lang="en-US" sz="2659" b="1" dirty="0">
                <a:solidFill>
                  <a:srgbClr val="000000"/>
                </a:solidFill>
                <a:latin typeface="Open Sauce Bold"/>
                <a:ea typeface="Open Sauce Bold"/>
                <a:cs typeface="Open Sauce Bold"/>
                <a:sym typeface="Open Sauce Bold"/>
              </a:rPr>
              <a:t>    process that will include both parties)</a:t>
            </a:r>
          </a:p>
          <a:p>
            <a:pPr marL="574251" lvl="1" indent="-287126" algn="l">
              <a:lnSpc>
                <a:spcPts val="3457"/>
              </a:lnSpc>
              <a:buFont typeface="Arial"/>
              <a:buChar char="•"/>
            </a:pPr>
            <a:r>
              <a:rPr lang="en-US" sz="2659" b="1" dirty="0">
                <a:solidFill>
                  <a:srgbClr val="000000"/>
                </a:solidFill>
                <a:latin typeface="Open Sauce Bold"/>
                <a:ea typeface="Open Sauce Bold"/>
                <a:cs typeface="Open Sauce Bold"/>
                <a:sym typeface="Open Sauce Bold"/>
              </a:rPr>
              <a:t>Voluntary Choice/Engagement by Survivor/ Responsible Party is Only Approached if Survivor Agrees</a:t>
            </a:r>
          </a:p>
          <a:p>
            <a:pPr marL="574251" lvl="1" indent="-287126" algn="l">
              <a:lnSpc>
                <a:spcPts val="3457"/>
              </a:lnSpc>
              <a:buFont typeface="Arial"/>
              <a:buChar char="•"/>
            </a:pPr>
            <a:r>
              <a:rPr lang="en-US" sz="2659" b="1" dirty="0">
                <a:solidFill>
                  <a:srgbClr val="000000"/>
                </a:solidFill>
                <a:latin typeface="Open Sauce Bold"/>
                <a:ea typeface="Open Sauce Bold"/>
                <a:cs typeface="Open Sauce Bold"/>
                <a:sym typeface="Open Sauce Bold"/>
              </a:rPr>
              <a:t>Facilitators “Create the container” </a:t>
            </a:r>
          </a:p>
          <a:p>
            <a:pPr marL="1148502" lvl="2" indent="-382834" algn="l">
              <a:lnSpc>
                <a:spcPts val="3457"/>
              </a:lnSpc>
              <a:buFont typeface="Arial"/>
              <a:buChar char="⚬"/>
            </a:pPr>
            <a:r>
              <a:rPr lang="en-US" sz="2659" b="1" dirty="0">
                <a:solidFill>
                  <a:srgbClr val="000000"/>
                </a:solidFill>
                <a:latin typeface="Open Sauce Bold"/>
                <a:ea typeface="Open Sauce Bold"/>
                <a:cs typeface="Open Sauce Bold"/>
                <a:sym typeface="Open Sauce Bold"/>
              </a:rPr>
              <a:t>Pre-conferencing</a:t>
            </a:r>
          </a:p>
          <a:p>
            <a:pPr marL="1148502" lvl="2" indent="-382834" algn="l">
              <a:lnSpc>
                <a:spcPts val="3457"/>
              </a:lnSpc>
              <a:spcBef>
                <a:spcPct val="0"/>
              </a:spcBef>
              <a:buFont typeface="Arial"/>
              <a:buChar char="⚬"/>
            </a:pPr>
            <a:r>
              <a:rPr lang="en-US" sz="2659" b="1" dirty="0">
                <a:solidFill>
                  <a:srgbClr val="000000"/>
                </a:solidFill>
                <a:latin typeface="Open Sauce Bold"/>
                <a:ea typeface="Open Sauce Bold"/>
                <a:cs typeface="Open Sauce Bold"/>
                <a:sym typeface="Open Sauce Bold"/>
              </a:rPr>
              <a:t>Listening to the survivor</a:t>
            </a:r>
          </a:p>
          <a:p>
            <a:pPr marL="1148502" lvl="2" indent="-382834" algn="l">
              <a:lnSpc>
                <a:spcPts val="3457"/>
              </a:lnSpc>
              <a:spcBef>
                <a:spcPct val="0"/>
              </a:spcBef>
              <a:buFont typeface="Arial"/>
              <a:buChar char="⚬"/>
            </a:pPr>
            <a:r>
              <a:rPr lang="en-US" sz="2659" b="1" dirty="0">
                <a:solidFill>
                  <a:srgbClr val="000000"/>
                </a:solidFill>
                <a:latin typeface="Open Sauce Bold"/>
                <a:ea typeface="Open Sauce Bold"/>
                <a:cs typeface="Open Sauce Bold"/>
                <a:sym typeface="Open Sauce Bold"/>
              </a:rPr>
              <a:t>Discovery process to identify risk, assess needs</a:t>
            </a:r>
          </a:p>
          <a:p>
            <a:pPr marL="1148502" lvl="2" indent="-382834" algn="l">
              <a:lnSpc>
                <a:spcPts val="3457"/>
              </a:lnSpc>
              <a:spcBef>
                <a:spcPct val="0"/>
              </a:spcBef>
              <a:buFont typeface="Arial"/>
              <a:buChar char="⚬"/>
            </a:pPr>
            <a:r>
              <a:rPr lang="en-US" sz="2659" b="1" dirty="0">
                <a:solidFill>
                  <a:srgbClr val="000000"/>
                </a:solidFill>
                <a:latin typeface="Open Sauce Bold"/>
                <a:ea typeface="Open Sauce Bold"/>
                <a:cs typeface="Open Sauce Bold"/>
                <a:sym typeface="Open Sauce Bold"/>
              </a:rPr>
              <a:t>Consider if those who will be involved are ready and resourced (i.e. recovery, harm reduction, mental health supports, shelter, distance and/ or proximity)</a:t>
            </a:r>
          </a:p>
          <a:p>
            <a:pPr marL="1148502" lvl="2" indent="-382834" algn="l">
              <a:lnSpc>
                <a:spcPts val="3457"/>
              </a:lnSpc>
              <a:buFont typeface="Arial"/>
              <a:buChar char="⚬"/>
            </a:pPr>
            <a:r>
              <a:rPr lang="en-US" sz="2659" b="1" dirty="0">
                <a:solidFill>
                  <a:srgbClr val="000000"/>
                </a:solidFill>
                <a:latin typeface="Open Sauce Bold"/>
                <a:ea typeface="Open Sauce Bold"/>
                <a:cs typeface="Open Sauce Bold"/>
                <a:sym typeface="Open Sauce Bold"/>
              </a:rPr>
              <a:t>Start determining time needs</a:t>
            </a:r>
          </a:p>
          <a:p>
            <a:pPr algn="l">
              <a:lnSpc>
                <a:spcPts val="3457"/>
              </a:lnSpc>
              <a:spcBef>
                <a:spcPct val="0"/>
              </a:spcBef>
            </a:pPr>
            <a:endParaRPr lang="en-US" sz="2659" b="1" dirty="0">
              <a:solidFill>
                <a:srgbClr val="000000"/>
              </a:solidFill>
              <a:latin typeface="Open Sauce Bold"/>
              <a:ea typeface="Open Sauce Bold"/>
              <a:cs typeface="Open Sauce Bold"/>
              <a:sym typeface="Open Sauce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B66F32-8274-4431-AF66-76ABDBCB0721}">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143</TotalTime>
  <Words>1622</Words>
  <Application>Microsoft Office PowerPoint</Application>
  <PresentationFormat>Custom</PresentationFormat>
  <Paragraphs>169</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Montserrat Light Bold</vt:lpstr>
      <vt:lpstr>Calibri</vt:lpstr>
      <vt:lpstr>Montserrat Classic</vt:lpstr>
      <vt:lpstr>Archivo Black</vt:lpstr>
      <vt:lpstr>Montserrat Light</vt:lpstr>
      <vt:lpstr>Open Sauce Bold</vt:lpstr>
      <vt:lpstr>Montserrat Classic Bold</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Justice &amp; Anti-Violence</dc:title>
  <cp:lastModifiedBy>Bustos, Paloma</cp:lastModifiedBy>
  <cp:revision>6</cp:revision>
  <dcterms:created xsi:type="dcterms:W3CDTF">2006-08-16T00:00:00Z</dcterms:created>
  <dcterms:modified xsi:type="dcterms:W3CDTF">2025-04-25T22:42:57Z</dcterms:modified>
  <dc:identifier>DAGIm8oL45g</dc:identifier>
</cp:coreProperties>
</file>